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6"/>
    <p:sldMasterId id="2147483696" r:id="rId7"/>
    <p:sldMasterId id="2147483697" r:id="rId8"/>
    <p:sldMasterId id="2147483698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</p:sldIdLst>
  <p:sldSz cy="5143500" cx="9144000"/>
  <p:notesSz cx="6858000" cy="9144000"/>
  <p:embeddedFontLst>
    <p:embeddedFont>
      <p:font typeface="Tahoma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Ylo Silva de Sa Bittencour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C82D8C-DF56-490A-8673-83C767D620E9}">
  <a:tblStyle styleId="{3EC82D8C-DF56-490A-8673-83C767D620E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4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73" Type="http://schemas.openxmlformats.org/officeDocument/2006/relationships/font" Target="fonts/Tahoma-bold.fntdata"/><Relationship Id="rId72" Type="http://schemas.openxmlformats.org/officeDocument/2006/relationships/font" Target="fonts/Tahoma-regular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29T00:51:38.851">
    <p:pos x="6000" y="0"/>
    <p:text>Tabela formatada e corrigida!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5-29T00:51:53.805">
    <p:pos x="6000" y="0"/>
    <p:text>Tabela formatada e corrigida!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5-29T00:52:10.077">
    <p:pos x="6000" y="0"/>
    <p:text>Tabela formatada e corrigida!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5-29T00:52:15.602">
    <p:pos x="6000" y="0"/>
    <p:text>Tabela formatada e corrigida!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5-29T00:52:21.659">
    <p:pos x="6000" y="0"/>
    <p:text>Tabela formatada e corrigida!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05-28T01:46:09.857">
    <p:pos x="6000" y="0"/>
    <p:text>Falta ajeitar a tabela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0dd69c3fc3_39_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0dd69c3fc3_39_0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02d8383665_1_32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02d8383665_1_329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c57a12eb2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dc57a12eb2_0_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02d8383665_1_33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02d8383665_1_336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c57a12eb2_0_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dc57a12eb2_0_7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2d8383665_1_34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02d8383665_1_343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02d8383665_1_34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02d8383665_1_349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02d8383665_1_35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02d8383665_1_354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02d8383665_1_36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02d8383665_1_360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02d8383665_1_36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02d8383665_1_366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02d8383665_1_37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02d8383665_1_372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02d8383665_1_19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02d8383665_1_192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02d8383665_1_37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02d8383665_1_377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02d8383665_1_38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02d8383665_1_382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02d8383665_1_38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02d8383665_1_388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2d8383665_1_39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02d8383665_1_393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02d8383665_1_39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02d8383665_1_399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02d8383665_1_40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02d8383665_1_405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0dd69c3fc3_2_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20dd69c3fc3_2_0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0dd69c3fc3_2_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0dd69c3fc3_2_9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dd69c3fc3_10_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0dd69c3fc3_10_0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0dd69c3fc3_2_2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0dd69c3fc3_2_22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2d8383665_1_19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02d8383665_1_198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02d8383665_1_43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02d8383665_1_438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02d8383665_1_44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202d8383665_1_443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02d8383665_1_44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02d8383665_1_448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02d8383665_1_547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3" name="Google Shape;613;g202d8383665_1_547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202d8383665_1_547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02d8383665_1_554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g202d8383665_1_554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202d8383665_1_554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02d8383665_1_562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0" name="Google Shape;630;g202d8383665_1_562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202d8383665_1_562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02d8383665_1_568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8" name="Google Shape;638;g202d8383665_1_568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202d8383665_1_568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02d8383665_1_574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5" name="Google Shape;645;g202d8383665_1_574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202d8383665_1_574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02d8383665_1_580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g202d8383665_1_580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202d8383665_1_580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02d8383665_1_587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g202d8383665_1_587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202d8383665_1_587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2d8383665_1_20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02d8383665_1_203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02d8383665_1_596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9" name="Google Shape;669;g202d8383665_1_596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202d8383665_1_596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02d8383665_1_60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202d8383665_1_605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02d8383665_1_61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02d8383665_1_614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02d8383665_1_62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202d8383665_1_623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02d8383665_1_62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02d8383665_1_629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02d8383665_1_63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02d8383665_1_638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02d8383665_1_64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02d8383665_1_646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02d8383665_1_65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202d8383665_1_655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02d8383665_1_66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202d8383665_1_662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02d8383665_1_66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02d8383665_1_669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02d8383665_1_20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02d8383665_1_209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02d8383665_1_67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202d8383665_1_676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02d8383665_1_68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202d8383665_1_683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02d8383665_1_69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202d8383665_1_690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02d8383665_1_69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202d8383665_1_697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02d8383665_1_70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202d8383665_1_704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02d8383665_1_7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202d8383665_1_711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02d8383665_1_71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202d8383665_1_718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02d8383665_1_724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g202d8383665_1_724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202d8383665_1_724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02d8383665_1_730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5" name="Google Shape;835;g202d8383665_1_730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202d8383665_1_730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02d8383665_1_736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2" name="Google Shape;842;g202d8383665_1_736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202d8383665_1_736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02d8383665_1_30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02d8383665_1_307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02d8383665_1_742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9" name="Google Shape;849;g202d8383665_1_742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g202d8383665_1_742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02d8383665_1_748:notes"/>
          <p:cNvSpPr/>
          <p:nvPr>
            <p:ph idx="2" type="sldImg"/>
          </p:nvPr>
        </p:nvSpPr>
        <p:spPr>
          <a:xfrm>
            <a:off x="381120" y="685800"/>
            <a:ext cx="60950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6" name="Google Shape;856;g202d8383665_1_748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202d8383665_1_748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02d8383665_1_31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02d8383665_1_314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2d8383665_1_31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02d8383665_1_319:notes"/>
          <p:cNvSpPr/>
          <p:nvPr>
            <p:ph idx="2" type="sldImg"/>
          </p:nvPr>
        </p:nvSpPr>
        <p:spPr>
          <a:xfrm>
            <a:off x="-971880" y="812520"/>
            <a:ext cx="950304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2e2d9f07a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02e2d9f07a_0_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" name="Google Shape;86;p18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457200" y="205200"/>
            <a:ext cx="8229240" cy="3980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3"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3"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2"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3"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2"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2"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3"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4"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1" name="Google Shape;131;p24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2"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3"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4"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5"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6"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sz="1400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2" name="Google Shape;142;p25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27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1" name="Google Shape;161;p28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7" name="Google Shape;167;p29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2"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0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0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4" name="Google Shape;174;p30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1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1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31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1" type="subTitle"/>
          </p:nvPr>
        </p:nvSpPr>
        <p:spPr>
          <a:xfrm>
            <a:off x="457200" y="205200"/>
            <a:ext cx="8229240" cy="3980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2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2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4" name="Google Shape;184;p32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2"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3"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3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2" name="Google Shape;192;p33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4"/>
          <p:cNvSpPr txBox="1"/>
          <p:nvPr>
            <p:ph idx="2"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4"/>
          <p:cNvSpPr txBox="1"/>
          <p:nvPr>
            <p:ph idx="3"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0" name="Google Shape;200;p34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5"/>
          <p:cNvSpPr txBox="1"/>
          <p:nvPr>
            <p:ph idx="2"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3"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5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8" name="Google Shape;208;p35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6"/>
          <p:cNvSpPr txBox="1"/>
          <p:nvPr>
            <p:ph idx="2"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6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5" name="Google Shape;215;p36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7"/>
          <p:cNvSpPr txBox="1"/>
          <p:nvPr>
            <p:ph idx="2"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idx="3"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7"/>
          <p:cNvSpPr txBox="1"/>
          <p:nvPr>
            <p:ph idx="4"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7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4" name="Google Shape;224;p37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8"/>
          <p:cNvSpPr txBox="1"/>
          <p:nvPr>
            <p:ph idx="2"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8"/>
          <p:cNvSpPr txBox="1"/>
          <p:nvPr>
            <p:ph idx="3"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8"/>
          <p:cNvSpPr txBox="1"/>
          <p:nvPr>
            <p:ph idx="4"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5"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8"/>
          <p:cNvSpPr txBox="1"/>
          <p:nvPr>
            <p:ph idx="6"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8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5" name="Google Shape;235;p38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2"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0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0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2" name="Google Shape;252;p40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1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6" name="Google Shape;256;p41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2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2" name="Google Shape;262;p42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3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3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8" name="Google Shape;268;p43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4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4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3" name="Google Shape;273;p44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457200" y="205200"/>
            <a:ext cx="8229240" cy="3980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5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8" name="Google Shape;278;p45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6"/>
          <p:cNvSpPr txBox="1"/>
          <p:nvPr>
            <p:ph idx="2"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6"/>
          <p:cNvSpPr txBox="1"/>
          <p:nvPr>
            <p:ph idx="3"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6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6" name="Google Shape;286;p46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7"/>
          <p:cNvSpPr txBox="1"/>
          <p:nvPr>
            <p:ph idx="2"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7"/>
          <p:cNvSpPr txBox="1"/>
          <p:nvPr>
            <p:ph idx="3"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7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7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4" name="Google Shape;294;p47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8"/>
          <p:cNvSpPr txBox="1"/>
          <p:nvPr>
            <p:ph idx="3"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8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8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2" name="Google Shape;302;p48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9"/>
          <p:cNvSpPr txBox="1"/>
          <p:nvPr>
            <p:ph idx="1"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9"/>
          <p:cNvSpPr txBox="1"/>
          <p:nvPr>
            <p:ph idx="2"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9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9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9" name="Google Shape;309;p49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50"/>
          <p:cNvSpPr txBox="1"/>
          <p:nvPr>
            <p:ph idx="1"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2"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3"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4"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0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8" name="Google Shape;318;p50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2"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51"/>
          <p:cNvSpPr txBox="1"/>
          <p:nvPr>
            <p:ph idx="3"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51"/>
          <p:cNvSpPr txBox="1"/>
          <p:nvPr>
            <p:ph idx="4"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1"/>
          <p:cNvSpPr txBox="1"/>
          <p:nvPr>
            <p:ph idx="5"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51"/>
          <p:cNvSpPr txBox="1"/>
          <p:nvPr>
            <p:ph idx="6"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51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1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sz="1400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9" name="Google Shape;329;p51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5F5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478220"/>
            <a:ext cx="9143280" cy="6647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60" rotWithShape="0" dir="5400000" dist="29880">
              <a:srgbClr val="000000">
                <a:alpha val="44705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-9000" y="4540050"/>
            <a:ext cx="2248560" cy="53433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60" rotWithShape="0" dir="5400000" dist="29880">
              <a:srgbClr val="000000">
                <a:alpha val="44705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2359080" y="4533030"/>
            <a:ext cx="6784200" cy="5343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rotWithShape="0" dir="5400000" dist="29880">
              <a:srgbClr val="000000">
                <a:alpha val="44705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2085480" y="177390"/>
            <a:ext cx="58665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001000" y="171450"/>
            <a:ext cx="837360" cy="28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EBDDC3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EBDDC3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76320" y="4551390"/>
            <a:ext cx="2056680" cy="513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925830"/>
            <a:ext cx="9143280" cy="23949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60" rotWithShape="0" dir="5400000" dist="29880">
              <a:srgbClr val="000000">
                <a:alpha val="44705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0" y="960120"/>
            <a:ext cx="532800" cy="17091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60" rotWithShape="0" dir="5400000" dist="29880">
              <a:srgbClr val="000000">
                <a:alpha val="44705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590400" y="960120"/>
            <a:ext cx="8552880" cy="17091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rotWithShape="0" dir="5400000" dist="29880">
              <a:srgbClr val="000000">
                <a:alpha val="44705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" name="Google Shape;147;p26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6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/>
          <p:nvPr/>
        </p:nvSpPr>
        <p:spPr>
          <a:xfrm>
            <a:off x="0" y="925830"/>
            <a:ext cx="9143280" cy="23949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60" rotWithShape="0" dir="5400000" dist="29880">
              <a:srgbClr val="000000">
                <a:alpha val="44705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8" name="Google Shape;238;p39"/>
          <p:cNvSpPr/>
          <p:nvPr/>
        </p:nvSpPr>
        <p:spPr>
          <a:xfrm>
            <a:off x="0" y="960120"/>
            <a:ext cx="532800" cy="17091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60" rotWithShape="0" dir="5400000" dist="29880">
              <a:srgbClr val="000000">
                <a:alpha val="44705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590400" y="960120"/>
            <a:ext cx="8552880" cy="17091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rotWithShape="0" dir="5400000" dist="29880">
              <a:srgbClr val="000000">
                <a:alpha val="44705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0" name="Google Shape;240;p39"/>
          <p:cNvSpPr txBox="1"/>
          <p:nvPr>
            <p:ph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612720" y="1200150"/>
            <a:ext cx="3978000" cy="3371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2" name="Google Shape;242;p39"/>
          <p:cNvSpPr txBox="1"/>
          <p:nvPr>
            <p:ph idx="2" type="body"/>
          </p:nvPr>
        </p:nvSpPr>
        <p:spPr>
          <a:xfrm>
            <a:off x="4790520" y="1200150"/>
            <a:ext cx="3978000" cy="3371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3" name="Google Shape;243;p39"/>
          <p:cNvSpPr txBox="1"/>
          <p:nvPr>
            <p:ph idx="11" type="ftr"/>
          </p:nvPr>
        </p:nvSpPr>
        <p:spPr>
          <a:xfrm>
            <a:off x="609480" y="4686120"/>
            <a:ext cx="542052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4" name="Google Shape;244;p39"/>
          <p:cNvSpPr txBox="1"/>
          <p:nvPr>
            <p:ph idx="12" type="sldNum"/>
          </p:nvPr>
        </p:nvSpPr>
        <p:spPr>
          <a:xfrm>
            <a:off x="0" y="954180"/>
            <a:ext cx="532800" cy="1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wentieth Century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39"/>
          <p:cNvSpPr txBox="1"/>
          <p:nvPr>
            <p:ph idx="10" type="dt"/>
          </p:nvPr>
        </p:nvSpPr>
        <p:spPr>
          <a:xfrm>
            <a:off x="6095880" y="4686390"/>
            <a:ext cx="266616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2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6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gif"/><Relationship Id="rId4" Type="http://schemas.openxmlformats.org/officeDocument/2006/relationships/image" Target="../media/image1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539640" y="897480"/>
            <a:ext cx="7771680" cy="110187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DDC3"/>
              </a:buClr>
              <a:buSzPts val="4400"/>
              <a:buFont typeface="Times New Roman"/>
              <a:buNone/>
            </a:pPr>
            <a:r>
              <a:rPr b="0" lang="pt-BR" sz="4400" cap="none" strike="noStrike">
                <a:solidFill>
                  <a:srgbClr val="EBDDC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 E TABULARES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2"/>
          <p:cNvSpPr txBox="1"/>
          <p:nvPr>
            <p:ph idx="4294967295" type="subTitle"/>
          </p:nvPr>
        </p:nvSpPr>
        <p:spPr>
          <a:xfrm>
            <a:off x="1187640" y="2508150"/>
            <a:ext cx="6400200" cy="13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wentieth Century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Cleisson Gonçalves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wentieth Century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Jadice Silva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wentieth Century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Ciência da Computação - 2019.2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wentieth Century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Adaptado por: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wentieth Century"/>
              <a:buNone/>
            </a:pPr>
            <a:r>
              <a:rPr lang="pt-BR" sz="1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Henrique Barreto Pereira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wentieth Century"/>
              <a:buNone/>
            </a:pPr>
            <a:r>
              <a:rPr lang="pt-BR" sz="1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Ylo Silva de Sá Bittencourt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</a:pPr>
            <a:br>
              <a:rPr b="0" i="0" lang="pt-BR" sz="1400" u="none" cap="none" strike="noStrike"/>
            </a:br>
            <a:r>
              <a:rPr b="0" i="0" lang="pt-BR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Probabilidade e Estatística – Ciência da Computação  – 202</a:t>
            </a:r>
            <a:r>
              <a:rPr lang="pt-BR" sz="1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"/>
          <p:cNvSpPr txBox="1"/>
          <p:nvPr>
            <p:ph idx="4294967295" type="body"/>
          </p:nvPr>
        </p:nvSpPr>
        <p:spPr>
          <a:xfrm>
            <a:off x="857705" y="1400492"/>
            <a:ext cx="74286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200"/>
              <a:buFont typeface="Noto Sans Symbols"/>
              <a:buChar char="◻"/>
            </a:pPr>
            <a:r>
              <a:rPr b="1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Cabeçalho: </a:t>
            </a: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parte superior da composição que especifica o conteúdo das colunas, podendo ser constituído de um ou mais níveis.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1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650" y="2511600"/>
            <a:ext cx="5847450" cy="13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/>
          <p:nvPr>
            <p:ph idx="4294967295" type="body"/>
          </p:nvPr>
        </p:nvSpPr>
        <p:spPr>
          <a:xfrm>
            <a:off x="857705" y="1400555"/>
            <a:ext cx="74286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rtl="0" algn="just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◻"/>
            </a:pPr>
            <a:r>
              <a:rPr b="1" lang="pt-BR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Coluna indicadora:</a:t>
            </a:r>
            <a:r>
              <a:rPr lang="pt-BR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especifica o conteúdo das linhas.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62"/>
          <p:cNvPicPr preferRelativeResize="0"/>
          <p:nvPr/>
        </p:nvPicPr>
        <p:blipFill rotWithShape="1">
          <a:blip r:embed="rId3">
            <a:alphaModFix/>
          </a:blip>
          <a:srcRect b="0" l="750" r="-749" t="0"/>
          <a:stretch/>
        </p:blipFill>
        <p:spPr>
          <a:xfrm>
            <a:off x="1361075" y="2311875"/>
            <a:ext cx="5880426" cy="16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2"/>
          <p:cNvSpPr txBox="1"/>
          <p:nvPr>
            <p:ph idx="4294967295" type="title"/>
          </p:nvPr>
        </p:nvSpPr>
        <p:spPr>
          <a:xfrm>
            <a:off x="612720" y="171450"/>
            <a:ext cx="8152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/>
          <p:nvPr>
            <p:ph idx="4294967295" type="body"/>
          </p:nvPr>
        </p:nvSpPr>
        <p:spPr>
          <a:xfrm>
            <a:off x="827640" y="1167480"/>
            <a:ext cx="7675560" cy="3469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20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200"/>
              <a:buFont typeface="Noto Sans Symbols"/>
              <a:buChar char="◻"/>
            </a:pPr>
            <a:r>
              <a:rPr b="1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Linha do corpo: </a:t>
            </a: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conjunto de elementos dispostos horizontalmente no corpo da composição onde são registrados os dados numéricos e informações.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790" y="2929550"/>
            <a:ext cx="4835160" cy="12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3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/>
          <p:nvPr>
            <p:ph idx="4294967295" type="body"/>
          </p:nvPr>
        </p:nvSpPr>
        <p:spPr>
          <a:xfrm>
            <a:off x="827640" y="1167480"/>
            <a:ext cx="76755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20040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200"/>
              <a:buFont typeface="Noto Sans Symbols"/>
              <a:buChar char="◻"/>
            </a:pPr>
            <a:r>
              <a:rPr b="1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Coluna de corpo: </a:t>
            </a: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conjunto de elementos dispostos verticalmente no corpo da composição onde são registrados os dados numéricos e informações.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215" y="2911950"/>
            <a:ext cx="5357521" cy="118746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4"/>
          <p:cNvSpPr txBox="1"/>
          <p:nvPr>
            <p:ph idx="4294967295" type="title"/>
          </p:nvPr>
        </p:nvSpPr>
        <p:spPr>
          <a:xfrm>
            <a:off x="612720" y="171450"/>
            <a:ext cx="8152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 txBox="1"/>
          <p:nvPr>
            <p:ph idx="4294967295" type="body"/>
          </p:nvPr>
        </p:nvSpPr>
        <p:spPr>
          <a:xfrm>
            <a:off x="755640" y="1491750"/>
            <a:ext cx="7428600" cy="2342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4036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◻"/>
            </a:pPr>
            <a:r>
              <a:rPr b="1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Traço: </a:t>
            </a: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delimitam obrigatoriamente o cabeçalho e a finalização da composição.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565" y="2450825"/>
            <a:ext cx="5709240" cy="248373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5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idx="4294967295" type="body"/>
          </p:nvPr>
        </p:nvSpPr>
        <p:spPr>
          <a:xfrm>
            <a:off x="827640" y="1339470"/>
            <a:ext cx="77040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200"/>
              <a:buFont typeface="Noto Sans Symbols"/>
              <a:buChar char="◻"/>
            </a:pPr>
            <a:r>
              <a:rPr b="1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</a:t>
            </a: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Toda tabela deve ter fonte, inscrita a partir da primeira linha do seu rodapé, para identificar o responsável (pessoa física ou jurídica) ou responsáveis pelos dados numéricos. 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wentieth Century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identificação do responsável ou responsáveis pelos dados numéricos deve ser feita com palavras precedidas da palavra Fonte ou Fontes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wentieth Century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caso de várias fontes elas devem vir separadas por vírgula.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wentieth Century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Caso os dados sejam extraídos de publicações, deve-se indicar sua referência completa.</a:t>
            </a:r>
            <a:endParaRPr b="0" i="0" sz="16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Exemplos: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91440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200"/>
              <a:buFont typeface="Noto Sans Symbols"/>
              <a:buChar char="■"/>
            </a:pP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IBGE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91440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200"/>
              <a:buFont typeface="Noto Sans Symbols"/>
              <a:buChar char="■"/>
            </a:pP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Fontes: SEGRAD, PROPP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91440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200"/>
              <a:buFont typeface="Noto Sans Symbols"/>
              <a:buChar char="■"/>
            </a:pP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IPARDES. Indicadores analíticos: Paraná e Curitiba, 1994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/>
          <p:nvPr/>
        </p:nvSpPr>
        <p:spPr>
          <a:xfrm>
            <a:off x="768200" y="3885375"/>
            <a:ext cx="71652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Obs: </a:t>
            </a:r>
            <a:r>
              <a:rPr b="0" i="0" lang="pt-BR" sz="17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caso de publicação que contenha tabelas</a:t>
            </a:r>
            <a:r>
              <a:rPr lang="pt-BR" sz="1700"/>
              <a:t> </a:t>
            </a:r>
            <a:r>
              <a:rPr b="0" i="0" lang="pt-BR" sz="17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 dados numéricos resultantes de uma única</a:t>
            </a:r>
            <a:r>
              <a:rPr lang="pt-BR" sz="1700"/>
              <a:t> </a:t>
            </a:r>
            <a:r>
              <a:rPr b="0" i="0" lang="pt-BR" sz="17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fonte, já identificada na própria publicação, é dispensável a apresentação da fonte em cada uma das tabelas.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7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7"/>
          <p:cNvSpPr txBox="1"/>
          <p:nvPr/>
        </p:nvSpPr>
        <p:spPr>
          <a:xfrm>
            <a:off x="1441050" y="1299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040" lvl="0" marL="32004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◻"/>
            </a:pPr>
            <a:r>
              <a:rPr b="1" lang="pt-BR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</a:t>
            </a:r>
            <a:endParaRPr/>
          </a:p>
        </p:txBody>
      </p:sp>
      <p:sp>
        <p:nvSpPr>
          <p:cNvPr id="443" name="Google Shape;443;p67"/>
          <p:cNvSpPr/>
          <p:nvPr/>
        </p:nvSpPr>
        <p:spPr>
          <a:xfrm>
            <a:off x="1921500" y="3589650"/>
            <a:ext cx="4207200" cy="249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Fonte: Serviço de Estatística do Ministério da Educação e Cultura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67"/>
          <p:cNvSpPr txBox="1"/>
          <p:nvPr/>
        </p:nvSpPr>
        <p:spPr>
          <a:xfrm>
            <a:off x="2067925" y="1797225"/>
            <a:ext cx="5098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Tabela 4.9 - Matrícula no ensino de terceiro grau, Brasil - 1975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5" name="Google Shape;445;p67"/>
          <p:cNvCxnSpPr/>
          <p:nvPr/>
        </p:nvCxnSpPr>
        <p:spPr>
          <a:xfrm flipH="1" rot="10800000">
            <a:off x="2067925" y="2113125"/>
            <a:ext cx="46248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67"/>
          <p:cNvSpPr txBox="1"/>
          <p:nvPr/>
        </p:nvSpPr>
        <p:spPr>
          <a:xfrm>
            <a:off x="2486025" y="2049225"/>
            <a:ext cx="1601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Área de Ensino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67"/>
          <p:cNvSpPr txBox="1"/>
          <p:nvPr/>
        </p:nvSpPr>
        <p:spPr>
          <a:xfrm>
            <a:off x="5234750" y="2049225"/>
            <a:ext cx="1173000" cy="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Matrículas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8" name="Google Shape;448;p67"/>
          <p:cNvCxnSpPr/>
          <p:nvPr/>
        </p:nvCxnSpPr>
        <p:spPr>
          <a:xfrm flipH="1" rot="10800000">
            <a:off x="2067925" y="2341725"/>
            <a:ext cx="46248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67"/>
          <p:cNvSpPr txBox="1"/>
          <p:nvPr/>
        </p:nvSpPr>
        <p:spPr>
          <a:xfrm>
            <a:off x="2488025" y="2341200"/>
            <a:ext cx="24666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Biológica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Exatas e Tecnológicas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Agrárias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Ciências Humanas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Letras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Artes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5346525" y="2314075"/>
            <a:ext cx="706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66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2.4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149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9.9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7.5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51" name="Google Shape;451;p67"/>
          <p:cNvCxnSpPr/>
          <p:nvPr/>
        </p:nvCxnSpPr>
        <p:spPr>
          <a:xfrm flipH="1" rot="10800000">
            <a:off x="1979700" y="3526713"/>
            <a:ext cx="4803000" cy="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/>
          <p:nvPr>
            <p:ph idx="4294967295" type="body"/>
          </p:nvPr>
        </p:nvSpPr>
        <p:spPr>
          <a:xfrm>
            <a:off x="971640" y="1329480"/>
            <a:ext cx="74286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200"/>
              <a:buFont typeface="Noto Sans Symbols"/>
              <a:buChar char="◻"/>
            </a:pPr>
            <a:r>
              <a:rPr b="1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Nota geral:</a:t>
            </a:r>
            <a:r>
              <a:rPr b="1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apresenta as informações de natureza geral, destinadas a conceituar ou esclarecer o conteúdo, ou indicar a metodologia adotada na coleta ou na elaboração dos dados. É apresentada logo abaixo da fonte.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8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8"/>
          <p:cNvSpPr/>
          <p:nvPr/>
        </p:nvSpPr>
        <p:spPr>
          <a:xfrm>
            <a:off x="1931550" y="4734675"/>
            <a:ext cx="2130000" cy="249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Nota: Considerando o fator 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68"/>
          <p:cNvSpPr txBox="1"/>
          <p:nvPr/>
        </p:nvSpPr>
        <p:spPr>
          <a:xfrm>
            <a:off x="2095963" y="2302550"/>
            <a:ext cx="5098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Times New Roman"/>
                <a:ea typeface="Times New Roman"/>
                <a:cs typeface="Times New Roman"/>
                <a:sym typeface="Times New Roman"/>
              </a:rPr>
              <a:t>Tabela 4.2 - Vendas da Companhia Alfa - (1970 a 1977)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0" name="Google Shape;460;p68"/>
          <p:cNvCxnSpPr/>
          <p:nvPr/>
        </p:nvCxnSpPr>
        <p:spPr>
          <a:xfrm flipH="1" rot="10800000">
            <a:off x="2095963" y="2648550"/>
            <a:ext cx="46248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68"/>
          <p:cNvSpPr txBox="1"/>
          <p:nvPr/>
        </p:nvSpPr>
        <p:spPr>
          <a:xfrm>
            <a:off x="2514063" y="2584650"/>
            <a:ext cx="1601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Ano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68"/>
          <p:cNvSpPr txBox="1"/>
          <p:nvPr/>
        </p:nvSpPr>
        <p:spPr>
          <a:xfrm>
            <a:off x="5262806" y="2584650"/>
            <a:ext cx="1707900" cy="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Vendas (em R$ 1.000)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3" name="Google Shape;463;p68"/>
          <p:cNvCxnSpPr/>
          <p:nvPr/>
        </p:nvCxnSpPr>
        <p:spPr>
          <a:xfrm flipH="1" rot="10800000">
            <a:off x="2095963" y="2877150"/>
            <a:ext cx="46248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68"/>
          <p:cNvSpPr txBox="1"/>
          <p:nvPr/>
        </p:nvSpPr>
        <p:spPr>
          <a:xfrm>
            <a:off x="2516063" y="2876625"/>
            <a:ext cx="24666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1970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1971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1973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1974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1976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1977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68"/>
          <p:cNvSpPr txBox="1"/>
          <p:nvPr/>
        </p:nvSpPr>
        <p:spPr>
          <a:xfrm>
            <a:off x="5374563" y="2849500"/>
            <a:ext cx="706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2.2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3.9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5.6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7.5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11.7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18.9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6" name="Google Shape;466;p68"/>
          <p:cNvCxnSpPr/>
          <p:nvPr/>
        </p:nvCxnSpPr>
        <p:spPr>
          <a:xfrm flipH="1" rot="10800000">
            <a:off x="2007738" y="4443138"/>
            <a:ext cx="4803000" cy="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68"/>
          <p:cNvSpPr txBox="1"/>
          <p:nvPr/>
        </p:nvSpPr>
        <p:spPr>
          <a:xfrm>
            <a:off x="1931550" y="4420600"/>
            <a:ext cx="46998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Fonte: Departamento de Marketing da Companhia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>
            <p:ph idx="4294967295" type="body"/>
          </p:nvPr>
        </p:nvSpPr>
        <p:spPr>
          <a:xfrm>
            <a:off x="899650" y="1285748"/>
            <a:ext cx="7428600" cy="29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62500" lnSpcReduction="10000"/>
          </a:bodyPr>
          <a:lstStyle/>
          <a:p>
            <a:pPr indent="-356949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1" i="0" lang="pt-BR" sz="28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Nota específica:</a:t>
            </a:r>
            <a:r>
              <a:rPr b="0" i="0" lang="pt-BR" sz="28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apresenta as informações destinadas a descrever conceitos ou esclarecer dados sobre uma parte ou item específico da composição.</a:t>
            </a:r>
            <a:endParaRPr b="0" i="0" sz="2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wentieth Centur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9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462" y="1940150"/>
            <a:ext cx="3745080" cy="242972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9"/>
          <p:cNvSpPr txBox="1"/>
          <p:nvPr/>
        </p:nvSpPr>
        <p:spPr>
          <a:xfrm>
            <a:off x="958050" y="4369875"/>
            <a:ext cx="746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r>
              <a:rPr b="1" lang="pt-BR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Obs</a:t>
            </a:r>
            <a:r>
              <a:rPr lang="pt-BR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Quando uma tabela contiver mais de uma nota específica estas devem ser distribuídas obedecendo à ordem de numeração das  chamadas, separando-se uma das outras por um ponto.</a:t>
            </a: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0"/>
          <p:cNvSpPr txBox="1"/>
          <p:nvPr>
            <p:ph idx="4294967295" type="body"/>
          </p:nvPr>
        </p:nvSpPr>
        <p:spPr>
          <a:xfrm>
            <a:off x="467640" y="1329480"/>
            <a:ext cx="8064000" cy="299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25000" lnSpcReduction="20000"/>
          </a:bodyPr>
          <a:lstStyle/>
          <a:p>
            <a:pPr indent="-318390" lvl="0" marL="268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●"/>
            </a:pPr>
            <a:r>
              <a:rPr b="1" i="0" lang="pt-BR" sz="8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Outras considerações: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256" lvl="1" marL="537119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○"/>
            </a:pPr>
            <a:r>
              <a:rPr lang="pt-BR" sz="6200"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r>
              <a:rPr b="0" i="0" lang="pt-BR" sz="6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eve ser evitado o uso de siglas e abreviaturas que não sejam de uso corrente;</a:t>
            </a:r>
            <a:endParaRPr sz="6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rPr b="0" i="0" lang="pt-BR" sz="6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6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61256" lvl="1" marL="537119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○"/>
            </a:pPr>
            <a:r>
              <a:rPr lang="pt-BR" sz="6200">
                <a:latin typeface="Twentieth Century"/>
                <a:ea typeface="Twentieth Century"/>
                <a:cs typeface="Twentieth Century"/>
                <a:sym typeface="Twentieth Century"/>
              </a:rPr>
              <a:t>Q</a:t>
            </a:r>
            <a:r>
              <a:rPr b="0" i="0" lang="pt-BR" sz="6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uando necessárias devem ser grafadas por extenso como nota na tabela;</a:t>
            </a:r>
            <a:endParaRPr b="0" i="0" sz="62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 sz="6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61256" lvl="1" marL="537119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○"/>
            </a:pPr>
            <a:r>
              <a:rPr lang="pt-BR" sz="6200">
                <a:latin typeface="Twentieth Century"/>
                <a:ea typeface="Twentieth Century"/>
                <a:cs typeface="Twentieth Century"/>
                <a:sym typeface="Twentieth Century"/>
              </a:rPr>
              <a:t>O</a:t>
            </a:r>
            <a:r>
              <a:rPr b="0" i="0" lang="pt-BR" sz="6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cabeçalho deve ser centralizado na coluna, com a letra inicial da primeira palavra maiúscula. O uso de outras letras maiúsculas deve respeitar as regras gramaticais do idioma. É facultativo grafar o cabeçalho em negrito, desde que seja mantida uniformidade em todas as tabelas.</a:t>
            </a:r>
            <a:endParaRPr b="0" i="0" sz="62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 sz="6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61256" lvl="1" marL="537119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○"/>
            </a:pPr>
            <a:r>
              <a:rPr lang="pt-BR" sz="6200"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r>
              <a:rPr b="0" i="0" lang="pt-BR" sz="6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indicação de número no cabeçalho deve ser feita pela letra N, em maiúscula, já convencionado na literatura internacional. A indicação do número relativo deve ser feita pelo seu respectivo símbolo. Ex. % (por cento), ‰ (por mil);</a:t>
            </a:r>
            <a:endParaRPr b="0" i="0" sz="62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 sz="6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61256" lvl="1" marL="537119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○"/>
            </a:pPr>
            <a:r>
              <a:rPr lang="pt-BR" sz="6200"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r>
              <a:rPr b="0" i="0" lang="pt-BR" sz="6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 expressões que totalizam os dados devem ser destacadas em negrito ou letras maiúsculas. Ex: </a:t>
            </a:r>
            <a:r>
              <a:rPr b="1" i="0" lang="pt-BR" sz="6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Total</a:t>
            </a:r>
            <a:r>
              <a:rPr b="0" i="0" lang="pt-BR" sz="6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</a:t>
            </a:r>
            <a:r>
              <a:rPr b="1" i="0" lang="pt-BR" sz="6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Subtotal</a:t>
            </a:r>
            <a:r>
              <a:rPr b="0" i="0" lang="pt-BR" sz="6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TOTAL;</a:t>
            </a:r>
            <a:endParaRPr b="0" i="0" sz="6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ct val="43333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70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idx="4294967295" type="body"/>
          </p:nvPr>
        </p:nvSpPr>
        <p:spPr>
          <a:xfrm>
            <a:off x="911750" y="1617626"/>
            <a:ext cx="74286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76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lang="pt-BR" sz="2400">
                <a:latin typeface="Twentieth Century"/>
                <a:ea typeface="Twentieth Century"/>
                <a:cs typeface="Twentieth Century"/>
                <a:sym typeface="Twentieth Century"/>
              </a:rPr>
              <a:t>Estatística Descritiva</a:t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576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Twentieth Century"/>
              <a:buChar char="◻"/>
            </a:pPr>
            <a:r>
              <a:rPr lang="pt-BR" sz="2400">
                <a:latin typeface="Twentieth Century"/>
                <a:ea typeface="Twentieth Century"/>
                <a:cs typeface="Twentieth Century"/>
                <a:sym typeface="Twentieth Century"/>
              </a:rPr>
              <a:t>Apresentações Tabulares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576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Apresentações Gráficas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76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2400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Script em </a:t>
            </a:r>
            <a:r>
              <a:rPr lang="pt-BR" sz="2400">
                <a:latin typeface="Twentieth Century"/>
                <a:ea typeface="Twentieth Century"/>
                <a:cs typeface="Twentieth Century"/>
                <a:sym typeface="Twentieth Century"/>
              </a:rPr>
              <a:t>Python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3"/>
          <p:cNvSpPr txBox="1"/>
          <p:nvPr>
            <p:ph idx="4294967295" type="title"/>
          </p:nvPr>
        </p:nvSpPr>
        <p:spPr>
          <a:xfrm>
            <a:off x="612720" y="171450"/>
            <a:ext cx="8152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0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 e Tabulares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3"/>
          <p:cNvSpPr/>
          <p:nvPr/>
        </p:nvSpPr>
        <p:spPr>
          <a:xfrm>
            <a:off x="972000" y="1350000"/>
            <a:ext cx="2356500" cy="43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Roteiro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1"/>
          <p:cNvSpPr txBox="1"/>
          <p:nvPr>
            <p:ph idx="4294967295" type="body"/>
          </p:nvPr>
        </p:nvSpPr>
        <p:spPr>
          <a:xfrm>
            <a:off x="612715" y="1337025"/>
            <a:ext cx="76449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●"/>
            </a:pPr>
            <a:r>
              <a:rPr b="1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Outras considerações:</a:t>
            </a:r>
            <a:endParaRPr b="1"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8194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○"/>
            </a:pPr>
            <a:r>
              <a:rPr lang="pt-BR"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 informações da coluna indicadora devem ser alinhadas no canto esquerdo;</a:t>
            </a:r>
            <a:endParaRPr b="0" i="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8194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○"/>
            </a:pPr>
            <a:r>
              <a:rPr lang="pt-BR">
                <a:latin typeface="Twentieth Century"/>
                <a:ea typeface="Twentieth Century"/>
                <a:cs typeface="Twentieth Century"/>
                <a:sym typeface="Twentieth Century"/>
              </a:rPr>
              <a:t>O</a:t>
            </a: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 dados das casas ficam melhor centralizados nas colunas;</a:t>
            </a:r>
            <a:endParaRPr b="0" i="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8194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○"/>
            </a:pPr>
            <a:r>
              <a:rPr lang="pt-BR">
                <a:latin typeface="Twentieth Century"/>
                <a:ea typeface="Twentieth Century"/>
                <a:cs typeface="Twentieth Century"/>
                <a:sym typeface="Twentieth Century"/>
              </a:rPr>
              <a:t>O</a:t>
            </a: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 números decimais devem ser apresentados de forma homogênea em classes de até dois algarismos. A separação da parte inteira da decimal deve ser feita por vírgula. Ex. 3,2 ou 3,22; 123,8 ou 123,79.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71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2"/>
          <p:cNvSpPr txBox="1"/>
          <p:nvPr>
            <p:ph idx="4294967295" type="body"/>
          </p:nvPr>
        </p:nvSpPr>
        <p:spPr>
          <a:xfrm>
            <a:off x="359640" y="1167480"/>
            <a:ext cx="8352360" cy="45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74320" lvl="1" marL="6400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260"/>
              <a:buFont typeface="Arial"/>
              <a:buChar char="•"/>
            </a:pP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Nenhuma casa da tabela deve ficar em branco, apresentando sempre um número ou sinal, como: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3" name="Google Shape;493;p72"/>
          <p:cNvGraphicFramePr/>
          <p:nvPr/>
        </p:nvGraphicFramePr>
        <p:xfrm>
          <a:off x="899640" y="176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{3EC82D8C-DF56-490A-8673-83C767D620E9}</a:tableStyleId>
              </a:tblPr>
              <a:tblGrid>
                <a:gridCol w="3870000"/>
                <a:gridCol w="3870000"/>
              </a:tblGrid>
              <a:tr h="22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- (hífen)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Valor numérico nulo;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2F6"/>
                    </a:solidFill>
                  </a:tcPr>
                </a:tc>
              </a:tr>
              <a:tr h="22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... (reticência)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 dado é desconhecido;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3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.. (dois pontos)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Não se aplica dado numérico;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2F6"/>
                    </a:solidFill>
                  </a:tcPr>
                </a:tc>
              </a:tr>
              <a:tr h="55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? (interrogação)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Quando há dúvidas quanto à exatidão do valor numérico;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3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§ (parágrafo)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Confirma a veracidade da informação; princi</a:t>
                      </a:r>
                      <a:r>
                        <a:rPr lang="pt-BR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palmente na época das fake news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2F6"/>
                    </a:solidFill>
                  </a:tcPr>
                </a:tc>
              </a:tr>
              <a:tr h="3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x (letra x)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Quando o dado for omitido;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5EE"/>
                    </a:solidFill>
                  </a:tcPr>
                </a:tc>
              </a:tr>
              <a:tr h="72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0; 0,0; 0,00 (zero)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Quando o valor numérico é muito pequeno para ser expresso pela unidade utilizada;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400" marL="68400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2F6"/>
                    </a:solidFill>
                  </a:tcPr>
                </a:tc>
              </a:tr>
            </a:tbl>
          </a:graphicData>
        </a:graphic>
      </p:graphicFrame>
      <p:sp>
        <p:nvSpPr>
          <p:cNvPr id="494" name="Google Shape;494;p72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3"/>
          <p:cNvSpPr txBox="1"/>
          <p:nvPr>
            <p:ph idx="4294967295" type="body"/>
          </p:nvPr>
        </p:nvSpPr>
        <p:spPr>
          <a:xfrm>
            <a:off x="683640" y="1232280"/>
            <a:ext cx="7776000" cy="3018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Apresentação de tempo: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120"/>
              <a:buFont typeface="Noto Sans Symbols"/>
              <a:buChar char="○"/>
            </a:pP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Toda série temporal consecutiva deve ser apresentada, em uma tabela, por seus pontos, inicial e final, ligados por hífen (–).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960"/>
              <a:buFont typeface="Noto Sans Symbols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Exemplos: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120"/>
              <a:buFont typeface="Noto Sans Symbols"/>
              <a:buChar char="○"/>
            </a:pPr>
            <a:r>
              <a:rPr b="1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1981–1985</a:t>
            </a: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apresenta dados numéricos para os anos de 1981,1982, 1983, 1984 e 1985;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120"/>
              <a:buFont typeface="Noto Sans Symbols"/>
              <a:buChar char="○"/>
            </a:pPr>
            <a:r>
              <a:rPr b="1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 1991–MAR 1992</a:t>
            </a: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apresenta dados numéricos para os meses de outubro, novembro e dezembro de 1991 e janeiro, fevereiro e março de 1992;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120"/>
              <a:buFont typeface="Noto Sans Symbols"/>
              <a:buChar char="○"/>
            </a:pPr>
            <a:r>
              <a:rPr b="1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30.05.1991–06.06.1991</a:t>
            </a: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apresenta dados numéricos para os dias 30 e 31 de maio de 1991 e 1o, 2, 3, 4, 5 e 6 de junho de 1991;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960"/>
              <a:buFont typeface="Noto Sans Symbols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caso de série temporal não consecutiva que contenha um número reduzido de pontos, a série temporal pode ser apresentada por todos os seus pontos, separados por vírgula.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230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900"/>
              <a:buFont typeface="Noto Sans Symbols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Exemplo: 1988, 1990, 1991: apresenta dados numéricos para os anos de 1988, 1990 e 1991.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73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4"/>
          <p:cNvSpPr txBox="1"/>
          <p:nvPr>
            <p:ph idx="4294967295" type="body"/>
          </p:nvPr>
        </p:nvSpPr>
        <p:spPr>
          <a:xfrm>
            <a:off x="1043640" y="1275480"/>
            <a:ext cx="7200000" cy="2765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20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Série cronológica, temporal, evolutiva ou histórica: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400"/>
              <a:buFont typeface="Noto Sans Symbols"/>
              <a:buChar char="○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É a série em que os dados são observados segundo a época de ocorrência: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74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4"/>
          <p:cNvSpPr txBox="1"/>
          <p:nvPr/>
        </p:nvSpPr>
        <p:spPr>
          <a:xfrm>
            <a:off x="2248363" y="2454950"/>
            <a:ext cx="5098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Times New Roman"/>
                <a:ea typeface="Times New Roman"/>
                <a:cs typeface="Times New Roman"/>
                <a:sym typeface="Times New Roman"/>
              </a:rPr>
              <a:t>Tabela 4.2 - Vendas da Companhia Alfa - (1970 a 1977)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8" name="Google Shape;508;p74"/>
          <p:cNvCxnSpPr/>
          <p:nvPr/>
        </p:nvCxnSpPr>
        <p:spPr>
          <a:xfrm flipH="1" rot="10800000">
            <a:off x="2248363" y="2800950"/>
            <a:ext cx="46248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74"/>
          <p:cNvSpPr txBox="1"/>
          <p:nvPr/>
        </p:nvSpPr>
        <p:spPr>
          <a:xfrm>
            <a:off x="2666463" y="2737050"/>
            <a:ext cx="1601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Ano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74"/>
          <p:cNvSpPr txBox="1"/>
          <p:nvPr/>
        </p:nvSpPr>
        <p:spPr>
          <a:xfrm>
            <a:off x="5415206" y="2737050"/>
            <a:ext cx="1707900" cy="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Vendas (em R$ 1.000)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11" name="Google Shape;511;p74"/>
          <p:cNvCxnSpPr/>
          <p:nvPr/>
        </p:nvCxnSpPr>
        <p:spPr>
          <a:xfrm flipH="1" rot="10800000">
            <a:off x="2248363" y="3029550"/>
            <a:ext cx="46248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74"/>
          <p:cNvSpPr txBox="1"/>
          <p:nvPr/>
        </p:nvSpPr>
        <p:spPr>
          <a:xfrm>
            <a:off x="2668463" y="3029025"/>
            <a:ext cx="24666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1970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1971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1973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1974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1976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1977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p74"/>
          <p:cNvSpPr txBox="1"/>
          <p:nvPr/>
        </p:nvSpPr>
        <p:spPr>
          <a:xfrm>
            <a:off x="5831763" y="3001900"/>
            <a:ext cx="706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2.2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3.9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5.6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7.5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11.7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18.9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14" name="Google Shape;514;p74"/>
          <p:cNvCxnSpPr/>
          <p:nvPr/>
        </p:nvCxnSpPr>
        <p:spPr>
          <a:xfrm flipH="1" rot="10800000">
            <a:off x="2160138" y="4595538"/>
            <a:ext cx="4803000" cy="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74"/>
          <p:cNvSpPr txBox="1"/>
          <p:nvPr/>
        </p:nvSpPr>
        <p:spPr>
          <a:xfrm>
            <a:off x="2083950" y="4573000"/>
            <a:ext cx="46998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Fonte: Departamento de Marketing da Companhia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5"/>
          <p:cNvSpPr txBox="1"/>
          <p:nvPr>
            <p:ph idx="4294967295" type="body"/>
          </p:nvPr>
        </p:nvSpPr>
        <p:spPr>
          <a:xfrm>
            <a:off x="971640" y="1383750"/>
            <a:ext cx="7128000" cy="4103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Série geográfica ou de localização: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400"/>
              <a:buFont typeface="Noto Sans Symbols"/>
              <a:buChar char="○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É a série em que os dados são agrupados segundo a localidade de ocorrência:</a:t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242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Twentieth Century"/>
              <a:buChar char="○"/>
            </a:pPr>
            <a:r>
              <a:rPr lang="pt-BR" sz="2000">
                <a:latin typeface="Twentieth Century"/>
                <a:ea typeface="Twentieth Century"/>
                <a:cs typeface="Twentieth Century"/>
                <a:sym typeface="Twentieth Century"/>
              </a:rPr>
              <a:t>IBGE …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75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75"/>
          <p:cNvSpPr txBox="1"/>
          <p:nvPr/>
        </p:nvSpPr>
        <p:spPr>
          <a:xfrm>
            <a:off x="2245900" y="2943225"/>
            <a:ext cx="8376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Tabela 4.3 - Empresas fiscalizadas pelo INAMPS - 1973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75"/>
          <p:cNvSpPr txBox="1"/>
          <p:nvPr/>
        </p:nvSpPr>
        <p:spPr>
          <a:xfrm>
            <a:off x="3140750" y="3213975"/>
            <a:ext cx="1270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Regiões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75"/>
          <p:cNvSpPr txBox="1"/>
          <p:nvPr/>
        </p:nvSpPr>
        <p:spPr>
          <a:xfrm>
            <a:off x="4704900" y="3198975"/>
            <a:ext cx="19851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Empresas Fiscalizadas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5" name="Google Shape;525;p75"/>
          <p:cNvCxnSpPr/>
          <p:nvPr/>
        </p:nvCxnSpPr>
        <p:spPr>
          <a:xfrm flipH="1" rot="10800000">
            <a:off x="2245900" y="3275175"/>
            <a:ext cx="43764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5"/>
          <p:cNvCxnSpPr/>
          <p:nvPr/>
        </p:nvCxnSpPr>
        <p:spPr>
          <a:xfrm flipH="1" rot="10800000">
            <a:off x="2245900" y="3524325"/>
            <a:ext cx="43764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75"/>
          <p:cNvSpPr txBox="1"/>
          <p:nvPr/>
        </p:nvSpPr>
        <p:spPr>
          <a:xfrm>
            <a:off x="3193400" y="3463125"/>
            <a:ext cx="11655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Norte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Nordeste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Sudeste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Sul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Centro-Oeste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8" name="Google Shape;528;p75"/>
          <p:cNvCxnSpPr/>
          <p:nvPr/>
        </p:nvCxnSpPr>
        <p:spPr>
          <a:xfrm flipH="1" rot="10800000">
            <a:off x="2237400" y="4594125"/>
            <a:ext cx="43764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75"/>
          <p:cNvSpPr txBox="1"/>
          <p:nvPr/>
        </p:nvSpPr>
        <p:spPr>
          <a:xfrm>
            <a:off x="5160600" y="3462075"/>
            <a:ext cx="6165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7.5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107.8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281.2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56.6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15.8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0" name="Google Shape;530;p75"/>
          <p:cNvSpPr txBox="1"/>
          <p:nvPr/>
        </p:nvSpPr>
        <p:spPr>
          <a:xfrm>
            <a:off x="2237400" y="4517925"/>
            <a:ext cx="43314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Fonte: Mensário Estatístico 259/260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6"/>
          <p:cNvSpPr txBox="1"/>
          <p:nvPr>
            <p:ph idx="4294967295" type="body"/>
          </p:nvPr>
        </p:nvSpPr>
        <p:spPr>
          <a:xfrm>
            <a:off x="827640" y="1437750"/>
            <a:ext cx="6840000" cy="2051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Série específica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400"/>
              <a:buFont typeface="Noto Sans Symbols"/>
              <a:buChar char="○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É a série em que os dados são agrupados segundo a modalidade de ocorrência: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6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6"/>
          <p:cNvSpPr txBox="1"/>
          <p:nvPr/>
        </p:nvSpPr>
        <p:spPr>
          <a:xfrm>
            <a:off x="2067925" y="2559225"/>
            <a:ext cx="5098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Tabela 4.9 - Matrícula no ensino de terceiro grau, Brasil - 1975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38" name="Google Shape;538;p76"/>
          <p:cNvCxnSpPr/>
          <p:nvPr/>
        </p:nvCxnSpPr>
        <p:spPr>
          <a:xfrm flipH="1" rot="10800000">
            <a:off x="2067925" y="2875125"/>
            <a:ext cx="46248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76"/>
          <p:cNvSpPr txBox="1"/>
          <p:nvPr/>
        </p:nvSpPr>
        <p:spPr>
          <a:xfrm>
            <a:off x="2486025" y="2811225"/>
            <a:ext cx="1601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Área de Ensino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76"/>
          <p:cNvSpPr txBox="1"/>
          <p:nvPr/>
        </p:nvSpPr>
        <p:spPr>
          <a:xfrm>
            <a:off x="5234750" y="2811225"/>
            <a:ext cx="1173000" cy="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Matrículas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1" name="Google Shape;541;p76"/>
          <p:cNvCxnSpPr/>
          <p:nvPr/>
        </p:nvCxnSpPr>
        <p:spPr>
          <a:xfrm flipH="1" rot="10800000">
            <a:off x="2067925" y="3103725"/>
            <a:ext cx="46248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76"/>
          <p:cNvSpPr txBox="1"/>
          <p:nvPr/>
        </p:nvSpPr>
        <p:spPr>
          <a:xfrm>
            <a:off x="2488025" y="3103200"/>
            <a:ext cx="24666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Biológica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Exatas e Tecnológicas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Agrárias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Ciências Humanas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Letras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Artes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76"/>
          <p:cNvSpPr txBox="1"/>
          <p:nvPr/>
        </p:nvSpPr>
        <p:spPr>
          <a:xfrm>
            <a:off x="5346525" y="3076075"/>
            <a:ext cx="706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66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2.4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149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9.9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7.5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4" name="Google Shape;544;p76"/>
          <p:cNvCxnSpPr/>
          <p:nvPr/>
        </p:nvCxnSpPr>
        <p:spPr>
          <a:xfrm flipH="1" rot="10800000">
            <a:off x="1979700" y="4288713"/>
            <a:ext cx="4803000" cy="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76"/>
          <p:cNvSpPr txBox="1"/>
          <p:nvPr/>
        </p:nvSpPr>
        <p:spPr>
          <a:xfrm>
            <a:off x="1922350" y="4250825"/>
            <a:ext cx="4803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Serviço de Estatística do Ministério da Educação e Cultura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Nota: Ciclo básico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7"/>
          <p:cNvSpPr txBox="1"/>
          <p:nvPr>
            <p:ph idx="4294967295" type="body"/>
          </p:nvPr>
        </p:nvSpPr>
        <p:spPr>
          <a:xfrm>
            <a:off x="827640" y="1221480"/>
            <a:ext cx="7416000" cy="3289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680"/>
              <a:buFont typeface="Noto Sans Symbols"/>
              <a:buChar char="◻"/>
            </a:pPr>
            <a:r>
              <a:rPr b="0" i="0" lang="pt-BR" sz="28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ERROS!!!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820"/>
              <a:buFont typeface="Noto Sans Symbols"/>
              <a:buChar char="🞑"/>
            </a:pPr>
            <a:r>
              <a:rPr b="0" i="0" lang="pt-BR" sz="26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Traços não permitidos ou desnecessários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7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925" y="2233350"/>
            <a:ext cx="3708987" cy="283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77"/>
          <p:cNvCxnSpPr/>
          <p:nvPr/>
        </p:nvCxnSpPr>
        <p:spPr>
          <a:xfrm flipH="1" rot="10800000">
            <a:off x="2255925" y="2389825"/>
            <a:ext cx="6600" cy="251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7"/>
          <p:cNvCxnSpPr/>
          <p:nvPr/>
        </p:nvCxnSpPr>
        <p:spPr>
          <a:xfrm flipH="1" rot="10800000">
            <a:off x="5964900" y="2419375"/>
            <a:ext cx="6600" cy="251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8"/>
          <p:cNvSpPr txBox="1"/>
          <p:nvPr>
            <p:ph idx="4294967295" type="body"/>
          </p:nvPr>
        </p:nvSpPr>
        <p:spPr>
          <a:xfrm>
            <a:off x="827640" y="1329480"/>
            <a:ext cx="64470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740"/>
              <a:buFont typeface="Noto Sans Symbols"/>
              <a:buChar char="◻"/>
            </a:pPr>
            <a:r>
              <a:rPr b="0" i="0" lang="pt-BR" sz="29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ERROS!!!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260"/>
              <a:buFont typeface="Noto Sans Symbols"/>
              <a:buChar char="🞑"/>
            </a:pPr>
            <a:r>
              <a:rPr b="0" i="0" lang="pt-BR" sz="18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Ausência de traços obrigatórios.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78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8"/>
          <p:cNvSpPr txBox="1"/>
          <p:nvPr/>
        </p:nvSpPr>
        <p:spPr>
          <a:xfrm>
            <a:off x="2067925" y="2330625"/>
            <a:ext cx="5098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Tabela 4.8 - Matrícula no ensino de terceiro grau, Brasil - 1975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78"/>
          <p:cNvSpPr txBox="1"/>
          <p:nvPr/>
        </p:nvSpPr>
        <p:spPr>
          <a:xfrm>
            <a:off x="2486025" y="2582625"/>
            <a:ext cx="1601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Área de Ensino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3" name="Google Shape;563;p78"/>
          <p:cNvSpPr txBox="1"/>
          <p:nvPr/>
        </p:nvSpPr>
        <p:spPr>
          <a:xfrm>
            <a:off x="5234750" y="2582625"/>
            <a:ext cx="1173000" cy="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Matrículas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78"/>
          <p:cNvSpPr txBox="1"/>
          <p:nvPr/>
        </p:nvSpPr>
        <p:spPr>
          <a:xfrm>
            <a:off x="2488025" y="2874600"/>
            <a:ext cx="24666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Biológica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Exatas e Tecnológicas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Agrárias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Ciências Humanas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Letras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Artes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78"/>
          <p:cNvSpPr txBox="1"/>
          <p:nvPr/>
        </p:nvSpPr>
        <p:spPr>
          <a:xfrm>
            <a:off x="5346525" y="2847475"/>
            <a:ext cx="706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66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2.4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149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9.9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7.5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78"/>
          <p:cNvSpPr txBox="1"/>
          <p:nvPr/>
        </p:nvSpPr>
        <p:spPr>
          <a:xfrm>
            <a:off x="2148150" y="4180975"/>
            <a:ext cx="5098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Serviço de Estatística do Ministério da Educação e Cultura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9"/>
          <p:cNvSpPr txBox="1"/>
          <p:nvPr>
            <p:ph idx="4294967295" type="body"/>
          </p:nvPr>
        </p:nvSpPr>
        <p:spPr>
          <a:xfrm>
            <a:off x="899640" y="470280"/>
            <a:ext cx="7560000" cy="3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300"/>
              <a:buFont typeface="Noto Sans Symbols"/>
              <a:buChar char="◻"/>
            </a:pPr>
            <a:r>
              <a:rPr lang="pt-BR" sz="23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ERROS!!!</a:t>
            </a:r>
            <a:endParaRPr sz="23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3080" lvl="2" marL="74304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350"/>
              <a:buFont typeface="Noto Sans Symbols"/>
              <a:buChar char="■"/>
            </a:pPr>
            <a:r>
              <a:rPr b="0" i="0" lang="pt-BR" sz="18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Ausência dos elementos tornam a apresentação </a:t>
            </a:r>
            <a:r>
              <a:rPr lang="pt-BR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 explicativa</a:t>
            </a:r>
            <a:r>
              <a:rPr b="0" i="0" lang="pt-BR" sz="18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3080" lvl="2" marL="74304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350"/>
              <a:buFont typeface="Noto Sans Symbols"/>
              <a:buChar char="■"/>
            </a:pPr>
            <a:r>
              <a:rPr b="0" i="0" lang="pt-BR" sz="18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Formatação Inadequada.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1200"/>
              </a:spcAft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40" y="3327750"/>
            <a:ext cx="6209279" cy="158085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9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79"/>
          <p:cNvCxnSpPr/>
          <p:nvPr/>
        </p:nvCxnSpPr>
        <p:spPr>
          <a:xfrm flipH="1" rot="10800000">
            <a:off x="2067925" y="1655925"/>
            <a:ext cx="46248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79"/>
          <p:cNvSpPr txBox="1"/>
          <p:nvPr/>
        </p:nvSpPr>
        <p:spPr>
          <a:xfrm>
            <a:off x="2488025" y="1655400"/>
            <a:ext cx="24666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Biológica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Exatas e Tecnológicas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Agrárias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Ciências Humanas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Letras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Artes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6" name="Google Shape;576;p79"/>
          <p:cNvSpPr txBox="1"/>
          <p:nvPr/>
        </p:nvSpPr>
        <p:spPr>
          <a:xfrm>
            <a:off x="5346525" y="1628275"/>
            <a:ext cx="706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66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2.4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149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9.9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7.5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7" name="Google Shape;577;p79"/>
          <p:cNvCxnSpPr/>
          <p:nvPr/>
        </p:nvCxnSpPr>
        <p:spPr>
          <a:xfrm flipH="1" rot="10800000">
            <a:off x="1979700" y="2840913"/>
            <a:ext cx="4803000" cy="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79"/>
          <p:cNvSpPr txBox="1"/>
          <p:nvPr/>
        </p:nvSpPr>
        <p:spPr>
          <a:xfrm>
            <a:off x="1922350" y="2803025"/>
            <a:ext cx="4803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Serviço de Estatística do Ministério da Educação e Cultura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 txBox="1"/>
          <p:nvPr>
            <p:ph idx="4294967295" type="body"/>
          </p:nvPr>
        </p:nvSpPr>
        <p:spPr>
          <a:xfrm>
            <a:off x="507960" y="1230120"/>
            <a:ext cx="7519680" cy="355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85000" lnSpcReduction="20000"/>
          </a:bodyPr>
          <a:lstStyle/>
          <a:p>
            <a:pPr indent="-306324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ERROS!!!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21" lvl="2" marL="74304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75000"/>
              <a:buFont typeface="Noto Sans Symbols"/>
              <a:buChar char="■"/>
            </a:pPr>
            <a:r>
              <a:rPr b="0" i="0" lang="pt-BR" sz="18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Ausência de cabeçalho.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9996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9996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1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Noto Sans Symbols"/>
              <a:buChar char="◻"/>
            </a:pPr>
            <a:r>
              <a:rPr b="0" i="0" lang="pt-BR" sz="20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Outros erros</a:t>
            </a:r>
            <a:r>
              <a:rPr b="0" i="0" lang="pt-BR" sz="20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 sz="20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0861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Noto Sans Symbols"/>
              <a:buChar char="◻"/>
            </a:pPr>
            <a:r>
              <a:rPr b="0" i="0" lang="pt-BR" sz="20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Separação do título e dos demais elementos em páginas distintas.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1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Noto Sans Symbols"/>
              <a:buChar char="◻"/>
            </a:pPr>
            <a:r>
              <a:rPr b="0" i="0" lang="pt-BR" sz="20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Fragmentação das composições sem atentar às normas.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80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80"/>
          <p:cNvSpPr txBox="1"/>
          <p:nvPr/>
        </p:nvSpPr>
        <p:spPr>
          <a:xfrm>
            <a:off x="2067925" y="1797225"/>
            <a:ext cx="5098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Tabela 4.10 - Matrícula no ensino de terceiro grau, Brasil - 1975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6" name="Google Shape;586;p80"/>
          <p:cNvCxnSpPr/>
          <p:nvPr/>
        </p:nvCxnSpPr>
        <p:spPr>
          <a:xfrm flipH="1" rot="10800000">
            <a:off x="2067925" y="2113125"/>
            <a:ext cx="46248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80"/>
          <p:cNvSpPr txBox="1"/>
          <p:nvPr/>
        </p:nvSpPr>
        <p:spPr>
          <a:xfrm>
            <a:off x="2488025" y="2036400"/>
            <a:ext cx="24666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Biológica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Exatas e Tecnológicas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 Agrárias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Ciências Humanas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Letras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Artes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80"/>
          <p:cNvSpPr txBox="1"/>
          <p:nvPr/>
        </p:nvSpPr>
        <p:spPr>
          <a:xfrm>
            <a:off x="5346525" y="2009275"/>
            <a:ext cx="7068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66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2.4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149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9.9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  <a:ea typeface="Times New Roman"/>
                <a:cs typeface="Times New Roman"/>
                <a:sym typeface="Times New Roman"/>
              </a:rPr>
              <a:t>7.5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9" name="Google Shape;589;p80"/>
          <p:cNvCxnSpPr/>
          <p:nvPr/>
        </p:nvCxnSpPr>
        <p:spPr>
          <a:xfrm flipH="1" rot="10800000">
            <a:off x="1979700" y="3221913"/>
            <a:ext cx="4803000" cy="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80"/>
          <p:cNvSpPr txBox="1"/>
          <p:nvPr/>
        </p:nvSpPr>
        <p:spPr>
          <a:xfrm>
            <a:off x="1922350" y="3184025"/>
            <a:ext cx="4803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Serviço de Estatística do Ministério da Educação e Cultura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idx="4294967295" type="body"/>
          </p:nvPr>
        </p:nvSpPr>
        <p:spPr>
          <a:xfrm>
            <a:off x="856080" y="1760130"/>
            <a:ext cx="7428600" cy="2342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Estatística descritiva ou análise exploratória dos dados é a parte da estatística que procura descrever e avaliar um grupo.</a:t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20040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 grupo pode ser uma população ou amostra, mas essa amostra não representa um grupo maior (população).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4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1"/>
          <p:cNvSpPr txBox="1"/>
          <p:nvPr>
            <p:ph idx="4294967295" type="body"/>
          </p:nvPr>
        </p:nvSpPr>
        <p:spPr>
          <a:xfrm>
            <a:off x="251640" y="1291680"/>
            <a:ext cx="8352360" cy="2868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85000" lnSpcReduction="20000"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038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●"/>
            </a:pPr>
            <a:r>
              <a:rPr b="1" i="0" lang="pt-BR" sz="2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Variáveis: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796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○"/>
            </a:pPr>
            <a:r>
              <a:rPr b="0" i="0" lang="pt-BR" sz="2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 as amostras, vamos coletar informações e características sobre determinada amostra. Essas características recebem o nome de variáveis. As variáveis podem ser: </a:t>
            </a:r>
            <a:endParaRPr sz="215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 sz="215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33044" lvl="2" marL="91440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1" i="0" lang="pt-BR" sz="2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Variáveis qualitativas;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3044" lvl="2" marL="91440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1" i="0" lang="pt-BR" sz="2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Variáveis quantitativas.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81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2"/>
          <p:cNvSpPr txBox="1"/>
          <p:nvPr>
            <p:ph idx="4294967295" type="body"/>
          </p:nvPr>
        </p:nvSpPr>
        <p:spPr>
          <a:xfrm>
            <a:off x="857705" y="1230880"/>
            <a:ext cx="74286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8263" lvl="0" marL="30996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●"/>
            </a:pPr>
            <a:r>
              <a:rPr b="1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Variáveis qualitativas</a:t>
            </a:r>
            <a:endParaRPr b="1"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89199" lvl="1" marL="620279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○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Relacionam-se à atributos e qualidades da amostra. E são divididas em duas</a:t>
            </a:r>
            <a:r>
              <a:rPr lang="pt-BR" sz="2000"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82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2"/>
          <p:cNvSpPr txBox="1"/>
          <p:nvPr/>
        </p:nvSpPr>
        <p:spPr>
          <a:xfrm>
            <a:off x="857700" y="2802825"/>
            <a:ext cx="7394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9088" lvl="2" marL="886320" rtl="0" algn="just">
              <a:spcBef>
                <a:spcPts val="499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■"/>
            </a:pPr>
            <a:r>
              <a:rPr b="1"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Nominal:</a:t>
            </a:r>
            <a:r>
              <a:rPr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qualidade dos elementos da amostra, como gênero;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24468" lvl="2" marL="886320" rtl="0" algn="just">
              <a:spcBef>
                <a:spcPts val="499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■"/>
            </a:pPr>
            <a:r>
              <a:rPr b="1"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Ordinal:</a:t>
            </a:r>
            <a:r>
              <a:rPr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qualidade com ordem pré-estabelecida, como grau de escolaridade.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3"/>
          <p:cNvSpPr txBox="1"/>
          <p:nvPr>
            <p:ph idx="4294967295" type="body"/>
          </p:nvPr>
        </p:nvSpPr>
        <p:spPr>
          <a:xfrm>
            <a:off x="899650" y="1404653"/>
            <a:ext cx="74286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6830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2200"/>
              <a:buFont typeface="Noto Sans Symbols"/>
              <a:buChar char="●"/>
            </a:pPr>
            <a:r>
              <a:rPr b="1" i="0" lang="pt-BR" sz="2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Variáveis quantitativas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464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○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Vem de medições e contagens, relacionam-se com valores numéricos. Podem ser: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83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83"/>
          <p:cNvSpPr txBox="1"/>
          <p:nvPr/>
        </p:nvSpPr>
        <p:spPr>
          <a:xfrm>
            <a:off x="884250" y="2646950"/>
            <a:ext cx="76095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2" marL="914400" rtl="0" algn="l">
              <a:spcBef>
                <a:spcPts val="499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■"/>
            </a:pPr>
            <a:r>
              <a:rPr b="1"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Discreta: </a:t>
            </a:r>
            <a:r>
              <a:rPr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assume valores finitos;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28600" lvl="2" marL="914400" rtl="0" algn="just">
              <a:spcBef>
                <a:spcPts val="499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■"/>
            </a:pPr>
            <a:r>
              <a:rPr b="1"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Contínua: </a:t>
            </a:r>
            <a:r>
              <a:rPr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podem assumir infinidade de valores ou formam um intervalo.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4"/>
          <p:cNvSpPr txBox="1"/>
          <p:nvPr>
            <p:ph idx="1" type="body"/>
          </p:nvPr>
        </p:nvSpPr>
        <p:spPr>
          <a:xfrm>
            <a:off x="755650" y="1620551"/>
            <a:ext cx="37572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55000"/>
          </a:bodyPr>
          <a:lstStyle/>
          <a:p>
            <a:pPr indent="-278800" lvl="0" marL="2876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◻"/>
            </a:pPr>
            <a:r>
              <a:rPr b="0" i="0" lang="pt-BR" sz="29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de distribuição de frequência.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8800" lvl="0" marL="287639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◻"/>
            </a:pPr>
            <a:r>
              <a:rPr b="0" i="0" lang="pt-BR" sz="29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Em um hospital, foram contabilizados o número de pessoas com diabetes em 20 grupos de 1000 pessoas cada.</a:t>
            </a:r>
            <a:endParaRPr b="0" i="0" sz="29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78800" lvl="0" marL="287639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◻"/>
            </a:pPr>
            <a:r>
              <a:rPr b="0" i="0" lang="pt-BR" sz="29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 caso, obtemos os seguintes dados:</a:t>
            </a:r>
            <a:r>
              <a:rPr lang="pt-BR" sz="2900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0" lang="pt-BR" sz="29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10, 12, 9, 11, 10, 8, 9, 10, 7, 10, 8, 9, 9, 10, 10, 11, 9, 11, 10, 10. Um possível resumo dos dados é desenvolvido na Tabela ao lado: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7" name="Google Shape;617;p84"/>
          <p:cNvGraphicFramePr/>
          <p:nvPr/>
        </p:nvGraphicFramePr>
        <p:xfrm>
          <a:off x="4784040" y="16205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{3EC82D8C-DF56-490A-8673-83C767D620E9}</a:tableStyleId>
              </a:tblPr>
              <a:tblGrid>
                <a:gridCol w="1076750"/>
                <a:gridCol w="1076750"/>
                <a:gridCol w="1076750"/>
              </a:tblGrid>
              <a:tr h="66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Pessoas com diabetes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Apuração dos grupos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Nº de grupos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7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/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8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/ /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2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9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/ / / / /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10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/ / / / / / / /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8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11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/ / /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3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12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/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7675" marL="67675" anchor="ctr">
                    <a:lnL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6D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8" name="Google Shape;618;p84"/>
          <p:cNvSpPr txBox="1"/>
          <p:nvPr>
            <p:ph type="title"/>
          </p:nvPr>
        </p:nvSpPr>
        <p:spPr>
          <a:xfrm>
            <a:off x="60948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lang="pt-BR" sz="4400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5"/>
          <p:cNvSpPr txBox="1"/>
          <p:nvPr>
            <p:ph idx="4294967295" type="body"/>
          </p:nvPr>
        </p:nvSpPr>
        <p:spPr>
          <a:xfrm>
            <a:off x="856080" y="1437210"/>
            <a:ext cx="7428600" cy="813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320"/>
              <a:buFont typeface="Noto Sans Symbols"/>
              <a:buChar char="◻"/>
            </a:pPr>
            <a:r>
              <a:rPr b="1" i="0" lang="pt-BR" sz="2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de distribuição de frequência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25" name="Google Shape;625;p85"/>
          <p:cNvGraphicFramePr/>
          <p:nvPr/>
        </p:nvGraphicFramePr>
        <p:xfrm>
          <a:off x="683640" y="192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{3EC82D8C-DF56-490A-8673-83C767D620E9}</a:tableStyleId>
              </a:tblPr>
              <a:tblGrid>
                <a:gridCol w="1497600"/>
                <a:gridCol w="1551950"/>
                <a:gridCol w="1443250"/>
                <a:gridCol w="1497600"/>
                <a:gridCol w="1497600"/>
              </a:tblGrid>
              <a:tr h="82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Número de pessoas com diabetes</a:t>
                      </a:r>
                      <a:br>
                        <a:rPr lang="pt-BR" sz="1300" u="none" cap="none" strike="noStrike"/>
                      </a:b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Frequência(ƒ</a:t>
                      </a:r>
                      <a:r>
                        <a:rPr b="0" baseline="-2500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i</a:t>
                      </a: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</a:t>
                      </a:r>
                      <a:br>
                        <a:rPr lang="pt-BR" sz="1300" u="none" cap="none" strike="noStrike"/>
                      </a:b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Frequência relativa (ƒ</a:t>
                      </a:r>
                      <a:r>
                        <a:rPr b="0" baseline="-2500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ri</a:t>
                      </a: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 </a:t>
                      </a:r>
                      <a:br>
                        <a:rPr lang="pt-BR" sz="1300" u="none" cap="none" strike="noStrike"/>
                      </a:b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Frequência percentual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Frequência Percentual acumulada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7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0,05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8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2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0,1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10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9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0,25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25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40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10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8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0,4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40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80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11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3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0,15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95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12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0,05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3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100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3000" marL="63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626" name="Google Shape;626;p85"/>
          <p:cNvCxnSpPr/>
          <p:nvPr/>
        </p:nvCxnSpPr>
        <p:spPr>
          <a:xfrm>
            <a:off x="755280" y="2679750"/>
            <a:ext cx="7489800" cy="5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p85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86"/>
          <p:cNvPicPr preferRelativeResize="0"/>
          <p:nvPr/>
        </p:nvPicPr>
        <p:blipFill rotWithShape="1">
          <a:blip r:embed="rId3">
            <a:alphaModFix/>
          </a:blip>
          <a:srcRect b="26068" l="25594" r="22443" t="33627"/>
          <a:stretch/>
        </p:blipFill>
        <p:spPr>
          <a:xfrm>
            <a:off x="867001" y="1442750"/>
            <a:ext cx="7258176" cy="2375726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6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86"/>
          <p:cNvSpPr txBox="1"/>
          <p:nvPr/>
        </p:nvSpPr>
        <p:spPr>
          <a:xfrm>
            <a:off x="979050" y="3941675"/>
            <a:ext cx="664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Frequência relativa é nada menos do que a probabilidade que um evento ocorre em determinado universo do objeto observado.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7"/>
          <p:cNvSpPr txBox="1"/>
          <p:nvPr>
            <p:ph idx="4294967295" type="body"/>
          </p:nvPr>
        </p:nvSpPr>
        <p:spPr>
          <a:xfrm>
            <a:off x="507960" y="1447740"/>
            <a:ext cx="7735680" cy="3082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de distribuição de frequência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083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○"/>
            </a:pPr>
            <a:r>
              <a:rPr b="1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Frequência percentual </a:t>
            </a: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(p</a:t>
            </a:r>
            <a:r>
              <a:rPr b="0" baseline="-2500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r>
              <a:rPr b="1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 </a:t>
            </a: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É obtida multiplicando a frequência relativa por 100.</a:t>
            </a:r>
            <a:endParaRPr b="0" i="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9083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○"/>
            </a:pPr>
            <a:r>
              <a:rPr b="1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Frequência acumulada: </a:t>
            </a: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É o total acumulado (soma) de todas as classes anteriores até a classe atual. Pode ser: frequência acumulada absoluta (F</a:t>
            </a:r>
            <a:r>
              <a:rPr b="0" baseline="-2500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), frequência acumulada relativa (F</a:t>
            </a:r>
            <a:r>
              <a:rPr b="0" baseline="-2500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ri</a:t>
            </a: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), ou frequência acumulada percentual (P</a:t>
            </a:r>
            <a:r>
              <a:rPr b="0" baseline="-2500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87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8"/>
          <p:cNvSpPr txBox="1"/>
          <p:nvPr>
            <p:ph idx="4294967295" type="body"/>
          </p:nvPr>
        </p:nvSpPr>
        <p:spPr>
          <a:xfrm>
            <a:off x="507960" y="1447740"/>
            <a:ext cx="7591680" cy="3082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Distribuição de frequência pontual: dados discretos</a:t>
            </a:r>
            <a:endParaRPr i="1"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67652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ct val="70000"/>
              <a:buFont typeface="Noto Sans Symbols"/>
              <a:buChar char="○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construção de uma tabela de distribuição de frequência pontual é equivalente à construção de uma tabela simples, onde se listam os diferentes valores observados da variável com suas frequências absolutas, denotadas por (ƒ</a:t>
            </a:r>
            <a:r>
              <a:rPr b="0" baseline="-2500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). </a:t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67652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ct val="70000"/>
              <a:buFont typeface="Noto Sans Symbols"/>
              <a:buChar char="○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Utilizamos a distribuição de frequência pontual quando se trabalha com dados discretos. Um gráfico utilizado para representar este tipo de distribuição de frequência é o Gráfico de Barras.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88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9"/>
          <p:cNvSpPr txBox="1"/>
          <p:nvPr>
            <p:ph idx="4294967295" type="body"/>
          </p:nvPr>
        </p:nvSpPr>
        <p:spPr>
          <a:xfrm>
            <a:off x="323640" y="1329480"/>
            <a:ext cx="8208360" cy="3082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Distribuição de frequência em intervalos de classes: Dados contínuos: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260"/>
              <a:buFont typeface="Noto Sans Symbols"/>
              <a:buChar char="○"/>
            </a:pP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 dados quantitativos contínuos, geralmente resultantes de medições de características da qualidade de peças ou produtos, dividimos a faixa de variação dos dados em intervalos de classes. O menor valor da classe é denominado limite inferior (l</a:t>
            </a:r>
            <a:r>
              <a:rPr b="0" baseline="-2500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 e o maior valor da classe é denominado limite superior (L</a:t>
            </a:r>
            <a:r>
              <a:rPr b="0" baseline="-2500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ts val="1260"/>
              <a:buFont typeface="Noto Sans Symbols"/>
              <a:buChar char="○"/>
            </a:pP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 intervalo ou classe pode ser representado das seguintes maneiras: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■"/>
            </a:pP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(li)|-- (Li), onde o limite inferior da classe é incluído na contagem da frequência absoluta, mas o superior não;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■"/>
            </a:pP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(li) --|(Li), onde o limite superior da classe é incluído na contagem, mas o inferior não.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$ \vdash $" id="656" name="Google Shape;65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080" y="-102330"/>
            <a:ext cx="56520" cy="8532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9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 \vdash $" id="663" name="Google Shape;66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080" y="-102330"/>
            <a:ext cx="56520" cy="8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0"/>
          <p:cNvPicPr preferRelativeResize="0"/>
          <p:nvPr/>
        </p:nvPicPr>
        <p:blipFill rotWithShape="1">
          <a:blip r:embed="rId4">
            <a:alphaModFix/>
          </a:blip>
          <a:srcRect b="24802" l="24806" r="24806" t="37407"/>
          <a:stretch/>
        </p:blipFill>
        <p:spPr>
          <a:xfrm>
            <a:off x="1259650" y="1545750"/>
            <a:ext cx="7065698" cy="308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90"/>
          <p:cNvCxnSpPr/>
          <p:nvPr/>
        </p:nvCxnSpPr>
        <p:spPr>
          <a:xfrm>
            <a:off x="3923640" y="3759750"/>
            <a:ext cx="576720" cy="54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p90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idx="4294967295" type="body"/>
          </p:nvPr>
        </p:nvSpPr>
        <p:spPr>
          <a:xfrm>
            <a:off x="856080" y="1760130"/>
            <a:ext cx="7428600" cy="2342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Definição do problema;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Planejamento;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Coleta de dados;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Crítica dos dados;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Apresentação dos dados;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5"/>
          <p:cNvSpPr txBox="1"/>
          <p:nvPr>
            <p:ph idx="4294967295" type="title"/>
          </p:nvPr>
        </p:nvSpPr>
        <p:spPr>
          <a:xfrm>
            <a:off x="612720" y="375030"/>
            <a:ext cx="8152560" cy="538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 fontScale="48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ct val="1000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Estatística Descritiva</a:t>
            </a:r>
            <a:br>
              <a:rPr b="0" i="0" lang="pt-BR" sz="4400" u="none" cap="none" strike="noStrike"/>
            </a:b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5"/>
          <p:cNvSpPr/>
          <p:nvPr/>
        </p:nvSpPr>
        <p:spPr>
          <a:xfrm>
            <a:off x="727550" y="1285752"/>
            <a:ext cx="2858400" cy="4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Método de trabalho: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1"/>
          <p:cNvSpPr txBox="1"/>
          <p:nvPr>
            <p:ph idx="4294967295" type="body"/>
          </p:nvPr>
        </p:nvSpPr>
        <p:spPr>
          <a:xfrm>
            <a:off x="539640" y="1237680"/>
            <a:ext cx="8136360" cy="1467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de distribuição de frequência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400"/>
              <a:buFont typeface="Noto Sans Symbols"/>
              <a:buChar char="○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Distribuição de frequência em intervalos de classes: Dados contínuos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$ \vdash $" id="673" name="Google Shape;67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080" y="-102330"/>
            <a:ext cx="56520" cy="853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4" name="Google Shape;674;p91"/>
          <p:cNvGraphicFramePr/>
          <p:nvPr/>
        </p:nvGraphicFramePr>
        <p:xfrm>
          <a:off x="612003" y="207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{3EC82D8C-DF56-490A-8673-83C767D620E9}</a:tableStyleId>
              </a:tblPr>
              <a:tblGrid>
                <a:gridCol w="972000"/>
                <a:gridCol w="1178650"/>
                <a:gridCol w="1406150"/>
                <a:gridCol w="1364750"/>
                <a:gridCol w="1716475"/>
                <a:gridCol w="1281950"/>
              </a:tblGrid>
              <a:tr h="44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Classe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Frequência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Freq. Relativa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Porcentagem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Porc. Acumulada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Ponto médio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[4,2;4,4)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12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0,06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6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6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4,3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[4,4;4,6)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16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0,08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8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14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4,5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[4,6;4,8)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31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0,15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15,5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29,5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4,7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[4,8;5,0)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66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0,33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33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62,5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4,9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[5,0;5,2)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35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0,17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17,5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80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5,1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[5,2;5,4)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25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0,12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12,5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92,5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5,3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[5,4;5,6)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11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0,06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5,5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98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5,5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[5,6;5,8)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4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0,02 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2 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100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5,7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30950" marL="30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675" name="Google Shape;675;p91"/>
          <p:cNvCxnSpPr/>
          <p:nvPr/>
        </p:nvCxnSpPr>
        <p:spPr>
          <a:xfrm>
            <a:off x="502930" y="2474730"/>
            <a:ext cx="8209800" cy="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6" name="Google Shape;676;p91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2"/>
          <p:cNvSpPr txBox="1"/>
          <p:nvPr>
            <p:ph idx="4294967295" type="body"/>
          </p:nvPr>
        </p:nvSpPr>
        <p:spPr>
          <a:xfrm>
            <a:off x="457200" y="1446660"/>
            <a:ext cx="8228880" cy="21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581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◻"/>
            </a:pPr>
            <a:r>
              <a:rPr b="0" i="0" lang="pt-BR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apresentação gráfica é um complemento importante da apresentação tabular. A principal vantagem de um gráfico sobre a tabela é o fato de que ele permite uma visualização imediata da distribuição dos valores observados.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wentieth Century"/>
              <a:buNone/>
            </a:pPr>
            <a:r>
              <a:rPr b="1" lang="pt-BR" sz="2000">
                <a:latin typeface="Twentieth Century"/>
                <a:ea typeface="Twentieth Century"/>
                <a:cs typeface="Twentieth Century"/>
                <a:sym typeface="Twentieth Century"/>
              </a:rPr>
              <a:t>CARACTERÍSTICAS</a:t>
            </a:r>
            <a:r>
              <a:rPr b="1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2"/>
          <p:cNvSpPr/>
          <p:nvPr/>
        </p:nvSpPr>
        <p:spPr>
          <a:xfrm>
            <a:off x="5929200" y="3482460"/>
            <a:ext cx="239004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3" name="Google Shape;683;p92"/>
          <p:cNvSpPr/>
          <p:nvPr/>
        </p:nvSpPr>
        <p:spPr>
          <a:xfrm>
            <a:off x="852290" y="3589653"/>
            <a:ext cx="21423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Simplicidade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2"/>
          <p:cNvSpPr/>
          <p:nvPr/>
        </p:nvSpPr>
        <p:spPr>
          <a:xfrm>
            <a:off x="3569463" y="3665850"/>
            <a:ext cx="21423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Clareza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2"/>
          <p:cNvSpPr/>
          <p:nvPr/>
        </p:nvSpPr>
        <p:spPr>
          <a:xfrm>
            <a:off x="6286680" y="3589650"/>
            <a:ext cx="2142360" cy="1338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Eficiência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2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3"/>
          <p:cNvSpPr txBox="1"/>
          <p:nvPr>
            <p:ph idx="4294967295" type="body"/>
          </p:nvPr>
        </p:nvSpPr>
        <p:spPr>
          <a:xfrm>
            <a:off x="467640" y="1928880"/>
            <a:ext cx="4039560" cy="2999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47500" lnSpcReduction="20000"/>
          </a:bodyPr>
          <a:lstStyle/>
          <a:p>
            <a:pPr indent="-354535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0" i="0" lang="pt-BR" sz="4933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Número</a:t>
            </a:r>
            <a:endParaRPr b="0" i="0" sz="49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535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0" i="0" lang="pt-BR" sz="4933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Título</a:t>
            </a:r>
            <a:endParaRPr b="0" i="0" sz="49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535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0" i="0" lang="pt-BR" sz="4933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Indicadores</a:t>
            </a:r>
            <a:endParaRPr b="0" i="0" sz="49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535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0" i="0" lang="pt-BR" sz="4933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Legenda</a:t>
            </a:r>
            <a:endParaRPr b="0" i="0" sz="49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2155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0" i="0" lang="pt-BR" sz="4933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de referência</a:t>
            </a:r>
            <a:endParaRPr b="0" i="0" sz="49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2155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0" i="0" lang="pt-BR" sz="4933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</a:t>
            </a:r>
            <a:endParaRPr b="0" i="0" sz="49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2155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0" i="0" lang="pt-BR" sz="4933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Nota</a:t>
            </a:r>
            <a:endParaRPr b="0" i="0" sz="49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3"/>
          <p:cNvSpPr txBox="1"/>
          <p:nvPr>
            <p:ph idx="4294967295" type="body"/>
          </p:nvPr>
        </p:nvSpPr>
        <p:spPr>
          <a:xfrm>
            <a:off x="428760" y="1232280"/>
            <a:ext cx="6447960" cy="4317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wentieth Century"/>
              <a:buNone/>
            </a:pPr>
            <a:r>
              <a:rPr b="1" i="0" lang="pt-BR" sz="2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FORMATAÇÃO: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3"/>
          <p:cNvSpPr txBox="1"/>
          <p:nvPr>
            <p:ph idx="4294967295" type="title"/>
          </p:nvPr>
        </p:nvSpPr>
        <p:spPr>
          <a:xfrm>
            <a:off x="533520" y="204660"/>
            <a:ext cx="8152560" cy="652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m relacionada" id="694" name="Google Shape;694;p93"/>
          <p:cNvPicPr preferRelativeResize="0"/>
          <p:nvPr/>
        </p:nvPicPr>
        <p:blipFill rotWithShape="1">
          <a:blip r:embed="rId3">
            <a:alphaModFix/>
          </a:blip>
          <a:srcRect b="12240" l="0" r="0" t="15458"/>
          <a:stretch/>
        </p:blipFill>
        <p:spPr>
          <a:xfrm>
            <a:off x="3822840" y="1755000"/>
            <a:ext cx="4925160" cy="25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93"/>
          <p:cNvSpPr/>
          <p:nvPr/>
        </p:nvSpPr>
        <p:spPr>
          <a:xfrm>
            <a:off x="4009675" y="4263050"/>
            <a:ext cx="58719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XX - Produção de Petróleo no </a:t>
            </a:r>
            <a:r>
              <a:rPr lang="pt-BR">
                <a:latin typeface="Twentieth Century"/>
                <a:ea typeface="Twentieth Century"/>
                <a:cs typeface="Twentieth Century"/>
                <a:sym typeface="Twentieth Century"/>
              </a:rPr>
              <a:t>Brasil</a:t>
            </a: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</a:t>
            </a:r>
            <a:r>
              <a:rPr lang="pt-BR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(2003-2020).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3"/>
          <p:cNvSpPr/>
          <p:nvPr/>
        </p:nvSpPr>
        <p:spPr>
          <a:xfrm>
            <a:off x="3965726" y="4444750"/>
            <a:ext cx="2605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Petrobras</a:t>
            </a:r>
            <a:r>
              <a:rPr lang="pt-BR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4"/>
          <p:cNvSpPr txBox="1"/>
          <p:nvPr>
            <p:ph idx="4294967295" type="body"/>
          </p:nvPr>
        </p:nvSpPr>
        <p:spPr>
          <a:xfrm>
            <a:off x="357120" y="1339470"/>
            <a:ext cx="4357080" cy="3803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wentieth Century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de colunas: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887" lvl="0" marL="321119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0" i="0" lang="pt-BR" sz="2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Composto por duas linhas ou eixos, um vertical e outro horizontal.</a:t>
            </a:r>
            <a:endParaRPr b="0" i="0" sz="215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0" i="0" lang="pt-BR" sz="2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b="0" i="0" sz="215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1887" lvl="0" marL="321119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0" i="0" lang="pt-BR" sz="2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eixo horizontal são construídas as colunas que representam a variação de um fenômeno ou de um processo de acordo com sua intensidade. </a:t>
            </a:r>
            <a:endParaRPr b="0" i="0" sz="215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15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1887" lvl="0" marL="321119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0" i="0" lang="pt-BR" sz="2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Essa intensidade é indicada pelo eixo vertical. </a:t>
            </a:r>
            <a:endParaRPr b="0" i="0" sz="215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15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1887" lvl="0" marL="32112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◻"/>
            </a:pPr>
            <a:r>
              <a:rPr b="0" i="0" lang="pt-BR" sz="2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Existem 3 tipos de gráficos de colunas.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2112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wentieth Century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4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850" y="1591375"/>
            <a:ext cx="3999950" cy="32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5"/>
          <p:cNvSpPr txBox="1"/>
          <p:nvPr>
            <p:ph idx="4294967295" type="body"/>
          </p:nvPr>
        </p:nvSpPr>
        <p:spPr>
          <a:xfrm>
            <a:off x="285840" y="1339470"/>
            <a:ext cx="5071320" cy="788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de colunas simples: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95"/>
          <p:cNvSpPr/>
          <p:nvPr/>
        </p:nvSpPr>
        <p:spPr>
          <a:xfrm>
            <a:off x="1673280" y="4192020"/>
            <a:ext cx="4645080" cy="22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01 – Taxa de fecundidade no Brasil - (1940-2000).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95"/>
          <p:cNvSpPr/>
          <p:nvPr/>
        </p:nvSpPr>
        <p:spPr>
          <a:xfrm>
            <a:off x="1699200" y="4420710"/>
            <a:ext cx="5161320" cy="386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Censo Demográfico 2000, Fecundidade e Mortalidade Infantil,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wentieth Century"/>
                <a:ea typeface="Twentieth Century"/>
                <a:cs typeface="Twentieth Century"/>
                <a:sym typeface="Twentieth Century"/>
              </a:rPr>
              <a:t>         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Resultados Preliminares da Amostra, IBGE, 2002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5"/>
          <p:cNvSpPr/>
          <p:nvPr/>
        </p:nvSpPr>
        <p:spPr>
          <a:xfrm rot="-5400000">
            <a:off x="763065" y="3032865"/>
            <a:ext cx="1655910" cy="3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Nascimentos por Mulher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taxa de fecundidade no brasil grafico" id="712" name="Google Shape;712;p95"/>
          <p:cNvPicPr preferRelativeResize="0"/>
          <p:nvPr/>
        </p:nvPicPr>
        <p:blipFill rotWithShape="1">
          <a:blip r:embed="rId3">
            <a:alphaModFix/>
          </a:blip>
          <a:srcRect b="11470" l="0" r="0" t="8635"/>
          <a:stretch/>
        </p:blipFill>
        <p:spPr>
          <a:xfrm>
            <a:off x="1835640" y="2132190"/>
            <a:ext cx="4823640" cy="205929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95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6"/>
          <p:cNvSpPr/>
          <p:nvPr/>
        </p:nvSpPr>
        <p:spPr>
          <a:xfrm>
            <a:off x="1571760" y="4286250"/>
            <a:ext cx="614304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02 -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Esalq/BM&amp;F, elaboração BeefPoint.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m.agripoint.com.br/imagens/banco/32718.jpg" id="719" name="Google Shape;719;p96"/>
          <p:cNvPicPr preferRelativeResize="0"/>
          <p:nvPr/>
        </p:nvPicPr>
        <p:blipFill rotWithShape="1">
          <a:blip r:embed="rId3">
            <a:alphaModFix/>
          </a:blip>
          <a:srcRect b="9408" l="0" r="0" t="0"/>
          <a:stretch/>
        </p:blipFill>
        <p:spPr>
          <a:xfrm>
            <a:off x="2071800" y="1705765"/>
            <a:ext cx="4806720" cy="263628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96"/>
          <p:cNvSpPr/>
          <p:nvPr/>
        </p:nvSpPr>
        <p:spPr>
          <a:xfrm rot="-5400000">
            <a:off x="1438925" y="2776950"/>
            <a:ext cx="862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Valores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6"/>
          <p:cNvSpPr txBox="1"/>
          <p:nvPr>
            <p:ph idx="4294967295" type="body"/>
          </p:nvPr>
        </p:nvSpPr>
        <p:spPr>
          <a:xfrm>
            <a:off x="357120" y="1017900"/>
            <a:ext cx="7428600" cy="922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de colunas agrupados lateralmente: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96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96"/>
          <p:cNvSpPr txBox="1"/>
          <p:nvPr/>
        </p:nvSpPr>
        <p:spPr>
          <a:xfrm>
            <a:off x="2466500" y="4233625"/>
            <a:ext cx="4692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Preço dos contratos futuros da arroba do boi gordo no Brasil - (nov/2011 - maio/2012).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7"/>
          <p:cNvSpPr txBox="1"/>
          <p:nvPr>
            <p:ph idx="4294967295" type="body"/>
          </p:nvPr>
        </p:nvSpPr>
        <p:spPr>
          <a:xfrm>
            <a:off x="357120" y="1285740"/>
            <a:ext cx="742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de colunas agrupados superpostas: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m relacionada" id="729" name="Google Shape;729;p97"/>
          <p:cNvPicPr preferRelativeResize="0"/>
          <p:nvPr/>
        </p:nvPicPr>
        <p:blipFill rotWithShape="1">
          <a:blip r:embed="rId3">
            <a:alphaModFix/>
          </a:blip>
          <a:srcRect b="12240" l="0" r="0" t="15458"/>
          <a:stretch/>
        </p:blipFill>
        <p:spPr>
          <a:xfrm>
            <a:off x="2143080" y="1661040"/>
            <a:ext cx="4925160" cy="25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97"/>
          <p:cNvSpPr/>
          <p:nvPr/>
        </p:nvSpPr>
        <p:spPr>
          <a:xfrm>
            <a:off x="2401925" y="4179050"/>
            <a:ext cx="50577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03 - Produção de Petróleo no Brasil</a:t>
            </a: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(2003-2020).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97"/>
          <p:cNvSpPr/>
          <p:nvPr/>
        </p:nvSpPr>
        <p:spPr>
          <a:xfrm rot="-5400000">
            <a:off x="1261890" y="2960775"/>
            <a:ext cx="1493100" cy="3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Milhões de Barris por 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97"/>
          <p:cNvSpPr/>
          <p:nvPr/>
        </p:nvSpPr>
        <p:spPr>
          <a:xfrm>
            <a:off x="2401923" y="4470025"/>
            <a:ext cx="1974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Petrobras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97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grafico de barras ibge" id="738" name="Google Shape;738;p98"/>
          <p:cNvPicPr preferRelativeResize="0"/>
          <p:nvPr/>
        </p:nvPicPr>
        <p:blipFill rotWithShape="1">
          <a:blip r:embed="rId3">
            <a:alphaModFix/>
          </a:blip>
          <a:srcRect b="4897" l="0" r="0" t="7034"/>
          <a:stretch/>
        </p:blipFill>
        <p:spPr>
          <a:xfrm>
            <a:off x="4572000" y="1607310"/>
            <a:ext cx="4285440" cy="215217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98"/>
          <p:cNvSpPr txBox="1"/>
          <p:nvPr>
            <p:ph idx="4294967295" type="body"/>
          </p:nvPr>
        </p:nvSpPr>
        <p:spPr>
          <a:xfrm>
            <a:off x="214200" y="1285750"/>
            <a:ext cx="4173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lnSpcReduction="20000"/>
          </a:bodyPr>
          <a:lstStyle/>
          <a:p>
            <a:pPr indent="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wentieth Century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de barras: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8"/>
          <p:cNvSpPr/>
          <p:nvPr/>
        </p:nvSpPr>
        <p:spPr>
          <a:xfrm>
            <a:off x="4786200" y="3857760"/>
            <a:ext cx="435708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04 - Taxas de Mortalidade Infantil por Região -2013.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         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IBGE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8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8"/>
          <p:cNvSpPr txBox="1"/>
          <p:nvPr/>
        </p:nvSpPr>
        <p:spPr>
          <a:xfrm>
            <a:off x="0" y="1771025"/>
            <a:ext cx="4357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9720" lvl="1" marL="640080" rtl="0" algn="just"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○"/>
            </a:pPr>
            <a:r>
              <a:rPr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Semelhante ao gráfico de coluna porém as barras que representam a variação de um fenômeno ou de um processo de acordo com sua intensidade são construídas no eixo vertical e a intensidade é indicada pelo eixo horizontal.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9"/>
          <p:cNvSpPr txBox="1"/>
          <p:nvPr>
            <p:ph idx="4294967295" type="body"/>
          </p:nvPr>
        </p:nvSpPr>
        <p:spPr>
          <a:xfrm>
            <a:off x="70925" y="1324553"/>
            <a:ext cx="43581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wentieth Century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em setores (pizza):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99"/>
          <p:cNvSpPr/>
          <p:nvPr/>
        </p:nvSpPr>
        <p:spPr>
          <a:xfrm>
            <a:off x="4890050" y="3728200"/>
            <a:ext cx="42540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5 - </a:t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Fontes: </a:t>
            </a:r>
            <a:r>
              <a:rPr b="1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ANTT; Análise: ILOS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p99"/>
          <p:cNvPicPr preferRelativeResize="0"/>
          <p:nvPr/>
        </p:nvPicPr>
        <p:blipFill rotWithShape="1">
          <a:blip r:embed="rId3">
            <a:alphaModFix/>
          </a:blip>
          <a:srcRect b="30709" l="24419" r="46459" t="35285"/>
          <a:stretch/>
        </p:blipFill>
        <p:spPr>
          <a:xfrm>
            <a:off x="4572005" y="1561325"/>
            <a:ext cx="4428360" cy="212949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9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99"/>
          <p:cNvSpPr txBox="1"/>
          <p:nvPr/>
        </p:nvSpPr>
        <p:spPr>
          <a:xfrm>
            <a:off x="0" y="1921825"/>
            <a:ext cx="49200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9720" lvl="1" marL="640080" rtl="0" algn="just"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○"/>
            </a:pPr>
            <a:r>
              <a:rPr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São representados por círculos divididos proporcionalmente de acordo com os dados do fenômeno ou do processo a ser representado. 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just">
              <a:spcBef>
                <a:spcPts val="55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99720" lvl="1" marL="640080" rtl="0" algn="just"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○"/>
            </a:pPr>
            <a:r>
              <a:rPr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 valores são expressos em números ou em percentuais (%).</a:t>
            </a:r>
            <a:endParaRPr sz="1800"/>
          </a:p>
        </p:txBody>
      </p:sp>
      <p:sp>
        <p:nvSpPr>
          <p:cNvPr id="752" name="Google Shape;752;p99"/>
          <p:cNvSpPr txBox="1"/>
          <p:nvPr/>
        </p:nvSpPr>
        <p:spPr>
          <a:xfrm>
            <a:off x="5782675" y="3690825"/>
            <a:ext cx="325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Distribuição dos produtos movimentados nas ferrovias brasileiras, por volume – 2016 a 2017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0"/>
          <p:cNvSpPr txBox="1"/>
          <p:nvPr>
            <p:ph type="title"/>
          </p:nvPr>
        </p:nvSpPr>
        <p:spPr>
          <a:xfrm>
            <a:off x="60948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lang="pt-BR" sz="4400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00"/>
          <p:cNvSpPr txBox="1"/>
          <p:nvPr>
            <p:ph idx="1" type="body"/>
          </p:nvPr>
        </p:nvSpPr>
        <p:spPr>
          <a:xfrm>
            <a:off x="285840" y="1285740"/>
            <a:ext cx="3853800" cy="3033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wentieth Century"/>
              <a:buNone/>
            </a:pPr>
            <a:r>
              <a:rPr b="1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Polar: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0840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●"/>
            </a:pP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Um gráfico polar exibe uma série como um conjunto de pontos agrupados por categoria em um círculo de 360 graus. </a:t>
            </a:r>
            <a:endParaRPr b="0" i="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70840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●"/>
            </a:pP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 valores são representados pelo comprimento do ponto, conforme medido do centro do círculo. Quanto mais distante o ponto está do centro, maior é o seu valor. </a:t>
            </a:r>
            <a:endParaRPr b="0" i="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70840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●"/>
            </a:pP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São exibidos rótulos de categoria no perímetro do gráfico.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grafico polar fonte" id="759" name="Google Shape;759;p100"/>
          <p:cNvPicPr preferRelativeResize="0"/>
          <p:nvPr/>
        </p:nvPicPr>
        <p:blipFill rotWithShape="1">
          <a:blip r:embed="rId3">
            <a:alphaModFix/>
          </a:blip>
          <a:srcRect b="18495" l="19625" r="11828" t="23197"/>
          <a:stretch/>
        </p:blipFill>
        <p:spPr>
          <a:xfrm>
            <a:off x="4500000" y="1500120"/>
            <a:ext cx="4323960" cy="227961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00"/>
          <p:cNvSpPr/>
          <p:nvPr/>
        </p:nvSpPr>
        <p:spPr>
          <a:xfrm>
            <a:off x="4462200" y="3774060"/>
            <a:ext cx="4071240" cy="637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06 - Precipitação pluviométrica na cidade M - 2003.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Dados Hipotéticos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>
            <p:ph idx="4294967295" type="body"/>
          </p:nvPr>
        </p:nvSpPr>
        <p:spPr>
          <a:xfrm>
            <a:off x="856080" y="1760130"/>
            <a:ext cx="74286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70000" lnSpcReduction="20000"/>
          </a:bodyPr>
          <a:lstStyle/>
          <a:p>
            <a:pPr indent="-285271" lvl="0" marL="30996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São formas não discursivas de apresentação de informações que tem por finalidade a descrição, e ou, o cruzamento de dados numéricos.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271" lvl="0" marL="30996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São normatizadas pelas NBR6022 e NBR6029.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271" lvl="0" marL="30996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Deve-se primar por apresentações simples que possibilitem ao leitor a compreensão do fenômeno em estudo sem muito esforço.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271" lvl="0" marL="30996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 autoexplicativa.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45833"/>
              <a:buFont typeface="Arial"/>
              <a:buNone/>
            </a:pPr>
            <a:r>
              <a:t/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45833"/>
              <a:buFont typeface="Arial"/>
              <a:buNone/>
            </a:pPr>
            <a:r>
              <a:t/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1" name="Google Shape;361;p56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6"/>
          <p:cNvSpPr txBox="1"/>
          <p:nvPr/>
        </p:nvSpPr>
        <p:spPr>
          <a:xfrm>
            <a:off x="365275" y="3578075"/>
            <a:ext cx="29595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600"/>
              <a:buFont typeface="Twentieth Century"/>
              <a:buChar char="❖"/>
            </a:pPr>
            <a:r>
              <a:rPr lang="pt-B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NBR6022: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just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Estabelece um sistema para apresentação dos elementos que constituem o artigo em publicação científica impressa</a:t>
            </a:r>
            <a:endParaRPr sz="1600"/>
          </a:p>
        </p:txBody>
      </p:sp>
      <p:sp>
        <p:nvSpPr>
          <p:cNvPr id="363" name="Google Shape;363;p56"/>
          <p:cNvSpPr txBox="1"/>
          <p:nvPr/>
        </p:nvSpPr>
        <p:spPr>
          <a:xfrm>
            <a:off x="5579150" y="3578075"/>
            <a:ext cx="30000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600"/>
              <a:buFont typeface="Twentieth Century"/>
              <a:buChar char="❖"/>
            </a:pPr>
            <a:r>
              <a:rPr lang="pt-B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NBR6029: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just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Estabelece os princípios gerais para apresentação dos elementos que constituem o livro ou folheto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1"/>
          <p:cNvSpPr txBox="1"/>
          <p:nvPr>
            <p:ph type="title"/>
          </p:nvPr>
        </p:nvSpPr>
        <p:spPr>
          <a:xfrm>
            <a:off x="60948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lang="pt-BR" sz="4400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01"/>
          <p:cNvSpPr txBox="1"/>
          <p:nvPr>
            <p:ph idx="1" type="body"/>
          </p:nvPr>
        </p:nvSpPr>
        <p:spPr>
          <a:xfrm>
            <a:off x="251640" y="1221480"/>
            <a:ext cx="3528000" cy="269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lnSpcReduction="10000"/>
          </a:bodyPr>
          <a:lstStyle/>
          <a:p>
            <a:pPr indent="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wentieth Century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em curvas:</a:t>
            </a:r>
            <a:endParaRPr b="1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wentieth Century"/>
              <a:buNone/>
            </a:pPr>
            <a:r>
              <a:t/>
            </a:r>
            <a:endParaRPr b="1"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●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Normalmente é mais utilizado nas séries cronológicas, onde a variável tempo é representada no eixo horizontal e as quantidades respectivas, no eixo vertical.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101"/>
          <p:cNvPicPr preferRelativeResize="0"/>
          <p:nvPr/>
        </p:nvPicPr>
        <p:blipFill rotWithShape="1">
          <a:blip r:embed="rId3">
            <a:alphaModFix/>
          </a:blip>
          <a:srcRect b="14507" l="0" r="0" t="0"/>
          <a:stretch/>
        </p:blipFill>
        <p:spPr>
          <a:xfrm>
            <a:off x="3960000" y="1500120"/>
            <a:ext cx="4916160" cy="221373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01"/>
          <p:cNvSpPr/>
          <p:nvPr/>
        </p:nvSpPr>
        <p:spPr>
          <a:xfrm>
            <a:off x="3888000" y="3777030"/>
            <a:ext cx="4571280" cy="88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07 –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    </a:t>
            </a:r>
            <a:endParaRPr b="0" i="0" sz="12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IPARDES/IBGE – Pesquisa Mensal de Emprego – IPARDES/IBGE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01"/>
          <p:cNvSpPr txBox="1"/>
          <p:nvPr/>
        </p:nvSpPr>
        <p:spPr>
          <a:xfrm>
            <a:off x="4928400" y="3713850"/>
            <a:ext cx="40305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Desemprego por período de referência na                                           Região Metropolitana de Curitiba – (abr/1999 –                                 jan/2000).</a:t>
            </a: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2"/>
          <p:cNvSpPr txBox="1"/>
          <p:nvPr>
            <p:ph type="title"/>
          </p:nvPr>
        </p:nvSpPr>
        <p:spPr>
          <a:xfrm>
            <a:off x="60948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lang="pt-BR" sz="4400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02"/>
          <p:cNvSpPr txBox="1"/>
          <p:nvPr>
            <p:ph idx="1" type="body"/>
          </p:nvPr>
        </p:nvSpPr>
        <p:spPr>
          <a:xfrm>
            <a:off x="179640" y="1221480"/>
            <a:ext cx="403776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lnSpcReduction="20000"/>
          </a:bodyPr>
          <a:lstStyle/>
          <a:p>
            <a:pPr indent="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wentieth Century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Pirâmides etária: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Twentieth Century"/>
              <a:buChar char="●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Usado</a:t>
            </a: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nos estudos demográficos, esse tipo de gráfico é específico para representar a estrutura de uma população segundo as faixas etárias e o sexo.</a:t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457200" rtl="0" algn="just"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Twentieth Century"/>
              <a:buChar char="●"/>
            </a:pPr>
            <a:r>
              <a:rPr lang="pt-BR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eixo horizontal, representa-se o número (absoluto ou proporcional) de pessoas e no eixo vertical, as idades e o sexo.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piramide etaria ibge" id="776" name="Google Shape;77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920" y="1500120"/>
            <a:ext cx="4037760" cy="257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02"/>
          <p:cNvSpPr/>
          <p:nvPr/>
        </p:nvSpPr>
        <p:spPr>
          <a:xfrm>
            <a:off x="4572000" y="4018410"/>
            <a:ext cx="4571280" cy="614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08 – </a:t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IBGE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02"/>
          <p:cNvSpPr txBox="1"/>
          <p:nvPr/>
        </p:nvSpPr>
        <p:spPr>
          <a:xfrm>
            <a:off x="5579625" y="3977925"/>
            <a:ext cx="3451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Distribuição da população por sexo, segundo os grupos de idade Brasil – 2010.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3"/>
          <p:cNvSpPr txBox="1"/>
          <p:nvPr>
            <p:ph type="title"/>
          </p:nvPr>
        </p:nvSpPr>
        <p:spPr>
          <a:xfrm>
            <a:off x="60948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lang="pt-BR" sz="4400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03"/>
          <p:cNvSpPr txBox="1"/>
          <p:nvPr>
            <p:ph idx="1" type="body"/>
          </p:nvPr>
        </p:nvSpPr>
        <p:spPr>
          <a:xfrm>
            <a:off x="251640" y="1221480"/>
            <a:ext cx="403776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29268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1"/>
              <a:buFont typeface="Twentieth Century"/>
              <a:buNone/>
            </a:pPr>
            <a:r>
              <a:rPr b="1" i="0" lang="pt-BR" sz="23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Cartograma: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85" lvl="2" marL="313560" marR="0" rtl="0" algn="just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691"/>
              <a:buFont typeface="Noto Sans Symbols"/>
              <a:buChar char="■"/>
            </a:pPr>
            <a:r>
              <a:rPr b="0" i="0" lang="pt-BR" sz="1691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São gráficos que utilizam um mapa como base e têm por finalidade apresentar comparações de dados estatísticos segundo a posição geográfica, topográfica ou política. </a:t>
            </a:r>
            <a:endParaRPr b="0" i="0" sz="1691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sz="169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9785" lvl="2" marL="313560" marR="0" rtl="0" algn="just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691"/>
              <a:buFont typeface="Noto Sans Symbols"/>
              <a:buChar char="■"/>
            </a:pPr>
            <a:r>
              <a:rPr b="0" i="0" lang="pt-BR" sz="1691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Nesse tipo de representação, os dados, que estão sempre organizados em séries geográficas, estão relacionados com seus respectivos locais de ocorrência.</a:t>
            </a:r>
            <a:endParaRPr b="0" i="0" sz="1691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sz="169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9785" lvl="2" marL="313560" marR="0" rtl="0" algn="just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691"/>
              <a:buFont typeface="Noto Sans Symbols"/>
              <a:buChar char="■"/>
            </a:pPr>
            <a:r>
              <a:rPr b="0" i="0" lang="pt-BR" sz="1691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Na diferenciação dos dados a serem representados, são usados cores, hachuras ou outros destaques, que deverão estar relacionados em uma legenda, ao lado ou abaixo do desenho.</a:t>
            </a:r>
            <a:endParaRPr b="0" i="0" sz="169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2680" marR="0" rtl="0" algn="just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704"/>
              <a:buFont typeface="Arial"/>
              <a:buNone/>
            </a:pPr>
            <a:r>
              <a:t/>
            </a:r>
            <a:endParaRPr b="0" i="0" sz="19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03"/>
          <p:cNvSpPr/>
          <p:nvPr/>
        </p:nvSpPr>
        <p:spPr>
          <a:xfrm>
            <a:off x="4356720" y="4232790"/>
            <a:ext cx="4357080" cy="774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09 – </a:t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IBGE/PNAD - 2015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RELEVO DO BRASIL CARTOGRAMA" id="786" name="Google Shape;78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160" y="1607310"/>
            <a:ext cx="3455730" cy="259173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103"/>
          <p:cNvSpPr txBox="1"/>
          <p:nvPr/>
        </p:nvSpPr>
        <p:spPr>
          <a:xfrm>
            <a:off x="5376600" y="4199050"/>
            <a:ext cx="3030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Expectativa de vida ao nascer e população  idosa - 2015.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4"/>
          <p:cNvSpPr txBox="1"/>
          <p:nvPr>
            <p:ph type="title"/>
          </p:nvPr>
        </p:nvSpPr>
        <p:spPr>
          <a:xfrm>
            <a:off x="60948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lang="pt-BR" sz="4400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04"/>
          <p:cNvSpPr txBox="1"/>
          <p:nvPr>
            <p:ph idx="1" type="body"/>
          </p:nvPr>
        </p:nvSpPr>
        <p:spPr>
          <a:xfrm>
            <a:off x="142920" y="1232280"/>
            <a:ext cx="402876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307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4"/>
              <a:buFont typeface="Twentieth Century"/>
              <a:buNone/>
            </a:pPr>
            <a:r>
              <a:rPr b="1" i="0" lang="pt-BR" sz="19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Diagramas de Dispersão: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8322" lvl="2" marL="329399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900"/>
              <a:buFont typeface="Noto Sans Symbols"/>
              <a:buChar char="■"/>
            </a:pPr>
            <a:r>
              <a:rPr b="0" i="0" lang="pt-BR" sz="19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São aqueles em que os dados são representados por um ponto no cruzamento do sistema de coordenadas cartesianas (ordenada e abcissa, normalmente intituladas como eixos X e Y, respectivamente). </a:t>
            </a:r>
            <a:endParaRPr b="0" i="0" sz="19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8323" lvl="2" marL="32940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900"/>
              <a:buFont typeface="Noto Sans Symbols"/>
              <a:buChar char="■"/>
            </a:pPr>
            <a:r>
              <a:rPr b="0" i="0" lang="pt-BR" sz="19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Também conhecido por diagrama de dispersão, é muito indicado para análises estatísticas em estudos de correlação entre duas variáveis.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581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grafico de dispersão fonte" id="794" name="Google Shape;794;p104"/>
          <p:cNvPicPr preferRelativeResize="0"/>
          <p:nvPr/>
        </p:nvPicPr>
        <p:blipFill rotWithShape="1">
          <a:blip r:embed="rId3">
            <a:alphaModFix/>
          </a:blip>
          <a:srcRect b="13761" l="9300" r="5861" t="23655"/>
          <a:stretch/>
        </p:blipFill>
        <p:spPr>
          <a:xfrm>
            <a:off x="4429080" y="1553850"/>
            <a:ext cx="3374460" cy="25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04"/>
          <p:cNvSpPr/>
          <p:nvPr/>
        </p:nvSpPr>
        <p:spPr>
          <a:xfrm>
            <a:off x="4643280" y="4071870"/>
            <a:ext cx="4500000" cy="88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10 – </a:t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Secretaria Estadual de Saúde do Rio de Janeiro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04"/>
          <p:cNvSpPr txBox="1"/>
          <p:nvPr/>
        </p:nvSpPr>
        <p:spPr>
          <a:xfrm>
            <a:off x="5624775" y="4034275"/>
            <a:ext cx="3579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Dispersão das taxas de mortalidade por homicídios                             entre adolescentes de 10 a 19 anos, Município do Rio                         de Janeiro – (1980 – 1994).</a:t>
            </a: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5"/>
          <p:cNvSpPr txBox="1"/>
          <p:nvPr>
            <p:ph type="title"/>
          </p:nvPr>
        </p:nvSpPr>
        <p:spPr>
          <a:xfrm>
            <a:off x="60948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lang="pt-BR" sz="4400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05"/>
          <p:cNvSpPr txBox="1"/>
          <p:nvPr>
            <p:ph idx="1" type="body"/>
          </p:nvPr>
        </p:nvSpPr>
        <p:spPr>
          <a:xfrm>
            <a:off x="251640" y="1221480"/>
            <a:ext cx="403776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wentieth Century"/>
              <a:buNone/>
            </a:pPr>
            <a:r>
              <a:rPr b="1" i="0" lang="pt-BR" sz="23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Histogramas: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690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980"/>
              <a:buFont typeface="Noto Sans Symbols"/>
              <a:buChar char="❏"/>
            </a:pPr>
            <a:r>
              <a:rPr b="0" i="0" lang="pt-BR" sz="17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São gráficos estritamente utilizados em análises estatísticas, compostos por retângulos sucessivos em que a base é proporcional à amplitude dos intervalos de classe e a altura representa sua frequência. </a:t>
            </a:r>
            <a:endParaRPr b="0" i="0" sz="17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3690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980"/>
              <a:buFont typeface="Noto Sans Symbols"/>
              <a:buChar char="❏"/>
            </a:pPr>
            <a:r>
              <a:rPr b="0" i="0" lang="pt-BR" sz="17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Dessa forma, a área total do histograma é proporcional à frequência total e as áreas de cada retângulo, proporcionais às frequências destas, representando uma imagem precisa das proporções relativas da frequência total de um intervalo para outro.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105"/>
          <p:cNvPicPr preferRelativeResize="0"/>
          <p:nvPr/>
        </p:nvPicPr>
        <p:blipFill rotWithShape="1">
          <a:blip r:embed="rId3">
            <a:alphaModFix/>
          </a:blip>
          <a:srcRect b="26438" l="31817" r="32869" t="41289"/>
          <a:stretch/>
        </p:blipFill>
        <p:spPr>
          <a:xfrm>
            <a:off x="4286160" y="1607310"/>
            <a:ext cx="4645440" cy="227556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05"/>
          <p:cNvSpPr/>
          <p:nvPr/>
        </p:nvSpPr>
        <p:spPr>
          <a:xfrm>
            <a:off x="4357800" y="3857760"/>
            <a:ext cx="4500000" cy="129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11 – </a:t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Fonte: IBGE, Diretoria de Pesquisas, Coordenação de Trabalho e Rendimento, Pesquisa Mensal de Emprego mar.2002-abr.2008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05"/>
          <p:cNvSpPr txBox="1"/>
          <p:nvPr/>
        </p:nvSpPr>
        <p:spPr>
          <a:xfrm>
            <a:off x="5158525" y="3820150"/>
            <a:ext cx="35133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Rendimento médio nominal do trabalho principal, habitualmente recebido por mês, pelas pessoas de 10 anos ou mais de idade, ocupadas na semana de referência, em Porto Alegre – (janeiro/2005 - dezembro/2007).</a:t>
            </a:r>
            <a:endParaRPr sz="1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6"/>
          <p:cNvSpPr txBox="1"/>
          <p:nvPr>
            <p:ph idx="4294967295" type="body"/>
          </p:nvPr>
        </p:nvSpPr>
        <p:spPr>
          <a:xfrm>
            <a:off x="395640" y="1607310"/>
            <a:ext cx="8280360" cy="1874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179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700"/>
              <a:buFont typeface="Noto Sans Symbols"/>
              <a:buChar char="●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Gráfico construído com base no resumo dos cinco números: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260"/>
              <a:buFont typeface="Noto Sans Symbols"/>
              <a:buChar char="○"/>
            </a:pP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Valor mínimo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260"/>
              <a:buFont typeface="Noto Sans Symbols"/>
              <a:buChar char="○"/>
            </a:pP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Primeiro quartil (Q1)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260"/>
              <a:buFont typeface="Noto Sans Symbols"/>
              <a:buChar char="○"/>
            </a:pP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Mediana (segundo quartil Q2)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260"/>
              <a:buFont typeface="Noto Sans Symbols"/>
              <a:buChar char="○"/>
            </a:pP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Terceiro quartil (Q3)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260"/>
              <a:buFont typeface="Noto Sans Symbols"/>
              <a:buChar char="○"/>
            </a:pPr>
            <a:r>
              <a:rPr b="0" i="0" lang="pt-BR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Valor máximo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6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106"/>
          <p:cNvSpPr/>
          <p:nvPr/>
        </p:nvSpPr>
        <p:spPr>
          <a:xfrm>
            <a:off x="357120" y="1178820"/>
            <a:ext cx="1999440" cy="341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Boxplot: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Acer\OneDrive\Área de Trabalho\Elements_of_a_boxplot_pt.svg.png" id="813" name="Google Shape;81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0765" y="3729515"/>
            <a:ext cx="5259600" cy="107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7"/>
          <p:cNvSpPr txBox="1"/>
          <p:nvPr>
            <p:ph idx="4294967295" type="body"/>
          </p:nvPr>
        </p:nvSpPr>
        <p:spPr>
          <a:xfrm>
            <a:off x="412050" y="1477775"/>
            <a:ext cx="85539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62500" lnSpcReduction="10000"/>
          </a:bodyPr>
          <a:lstStyle/>
          <a:p>
            <a:pPr indent="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wentieth Century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ERROS MAIS COMUNS: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Escalas inadequadas.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Ausência dos elementos mínimos.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59999"/>
              <a:buFont typeface="Noto Sans Symbols"/>
              <a:buChar char="◻"/>
            </a:pPr>
            <a:r>
              <a:rPr b="0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Composição não autoexplicativa obrigando o leitor a buscar esclarecimentos no corpo do texto.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07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taxa de fecundidade no brasil grafico" id="820" name="Google Shape;820;p107"/>
          <p:cNvPicPr preferRelativeResize="0"/>
          <p:nvPr/>
        </p:nvPicPr>
        <p:blipFill rotWithShape="1">
          <a:blip r:embed="rId3">
            <a:alphaModFix/>
          </a:blip>
          <a:srcRect b="11465" l="0" r="0" t="8636"/>
          <a:stretch/>
        </p:blipFill>
        <p:spPr>
          <a:xfrm>
            <a:off x="551650" y="2966975"/>
            <a:ext cx="2817725" cy="20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07"/>
          <p:cNvSpPr txBox="1"/>
          <p:nvPr/>
        </p:nvSpPr>
        <p:spPr>
          <a:xfrm>
            <a:off x="3913525" y="3239825"/>
            <a:ext cx="21321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Twentieth Century"/>
                <a:ea typeface="Twentieth Century"/>
                <a:cs typeface="Twentieth Century"/>
                <a:sym typeface="Twentieth Century"/>
              </a:rPr>
              <a:t>ERRADO!!!</a:t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Twentieth Century"/>
                <a:ea typeface="Twentieth Century"/>
                <a:cs typeface="Twentieth Century"/>
                <a:sym typeface="Twentieth Century"/>
              </a:rPr>
              <a:t>Referência ❌ </a:t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Twentieth Century"/>
                <a:ea typeface="Twentieth Century"/>
                <a:cs typeface="Twentieth Century"/>
                <a:sym typeface="Twentieth Century"/>
              </a:rPr>
              <a:t>Título ❌</a:t>
            </a:r>
            <a:endParaRPr sz="15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2" name="Google Shape;822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3100" y="3026700"/>
            <a:ext cx="2250175" cy="203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Google Shape;823;p107"/>
          <p:cNvCxnSpPr/>
          <p:nvPr/>
        </p:nvCxnSpPr>
        <p:spPr>
          <a:xfrm rot="10800000">
            <a:off x="7320075" y="3876250"/>
            <a:ext cx="45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107"/>
          <p:cNvSpPr txBox="1"/>
          <p:nvPr/>
        </p:nvSpPr>
        <p:spPr>
          <a:xfrm>
            <a:off x="7841975" y="3503550"/>
            <a:ext cx="13020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Times New Roman"/>
                <a:ea typeface="Times New Roman"/>
                <a:cs typeface="Times New Roman"/>
                <a:sym typeface="Times New Roman"/>
              </a:rPr>
              <a:t>Correto!!!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Times New Roman"/>
                <a:ea typeface="Times New Roman"/>
                <a:cs typeface="Times New Roman"/>
                <a:sym typeface="Times New Roman"/>
              </a:rPr>
              <a:t>Referência ✅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Times New Roman"/>
                <a:ea typeface="Times New Roman"/>
                <a:cs typeface="Times New Roman"/>
                <a:sym typeface="Times New Roman"/>
              </a:rPr>
              <a:t>Título ✅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25" name="Google Shape;825;p107"/>
          <p:cNvCxnSpPr>
            <a:endCxn id="820" idx="3"/>
          </p:cNvCxnSpPr>
          <p:nvPr/>
        </p:nvCxnSpPr>
        <p:spPr>
          <a:xfrm rot="10800000">
            <a:off x="3369375" y="3984425"/>
            <a:ext cx="5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8"/>
          <p:cNvSpPr txBox="1"/>
          <p:nvPr>
            <p:ph idx="4294967295" type="body"/>
          </p:nvPr>
        </p:nvSpPr>
        <p:spPr>
          <a:xfrm>
            <a:off x="428760" y="1553850"/>
            <a:ext cx="8309160" cy="2881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25000" lnSpcReduction="20000"/>
          </a:bodyPr>
          <a:lstStyle/>
          <a:p>
            <a:pPr indent="-361923" lvl="0" marL="303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●"/>
            </a:pPr>
            <a:r>
              <a:rPr b="1" i="0" lang="pt-BR" sz="9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Uso mais adequado dos principais gráficos estatísticos:</a:t>
            </a:r>
            <a:endParaRPr b="0" i="0" sz="9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51" lvl="1" marL="608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ct val="77272"/>
              <a:buFont typeface="Noto Sans Symbols"/>
              <a:buChar char="○"/>
            </a:pPr>
            <a:r>
              <a:rPr b="1" i="0" lang="pt-BR" sz="8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Colunas</a:t>
            </a:r>
            <a:r>
              <a:rPr b="1" i="0" lang="pt-BR" sz="4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5517" lvl="2" marL="86904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0" i="0" lang="pt-BR" sz="8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Representação de séries estatísticas ou temporais.</a:t>
            </a:r>
            <a:endParaRPr b="0" i="0" sz="8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5517" lvl="2" marL="86904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0" i="0" lang="pt-BR" sz="8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Comparação de dados.</a:t>
            </a:r>
            <a:endParaRPr b="0" i="0" sz="8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5517" lvl="2" marL="86904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0" i="0" lang="pt-BR" sz="8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Tendências no tempo.</a:t>
            </a:r>
            <a:endParaRPr b="0" i="0" sz="8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5517" lvl="2" marL="86904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0" i="0" lang="pt-BR" sz="8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Séries estatísticas com duas ou mais variáveis que se deseje comparar no tempo ou na representação de alguma característica.</a:t>
            </a:r>
            <a:endParaRPr b="0" i="0" sz="8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5517" lvl="2" marL="86904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0" i="0" lang="pt-BR" sz="8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Diferenças de volume.</a:t>
            </a:r>
            <a:endParaRPr b="0" i="0" sz="8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5516" lvl="2" marL="869039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0" i="0" lang="pt-BR" sz="81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Dados acumulados (comparar o planejamento com o obtido no decorrer de um período).</a:t>
            </a:r>
            <a:endParaRPr b="0" i="0" sz="8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08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9"/>
          <p:cNvSpPr txBox="1"/>
          <p:nvPr>
            <p:ph idx="4294967295" type="body"/>
          </p:nvPr>
        </p:nvSpPr>
        <p:spPr>
          <a:xfrm>
            <a:off x="395640" y="1500120"/>
            <a:ext cx="8176320" cy="3288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lnSpcReduction="10000"/>
          </a:bodyPr>
          <a:lstStyle/>
          <a:p>
            <a:pPr indent="-320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Uso mais adequado dos principais gráficos estatísticos: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540"/>
              <a:buFont typeface="Noto Sans Symbols"/>
              <a:buChar char="○"/>
            </a:pPr>
            <a:r>
              <a:rPr b="1" i="0" lang="pt-BR" sz="2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Barras: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0825" lvl="2" marL="91440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■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Mesmas aplicações dos gráficos de colunas, porém mais indicados quando as legendas são extensas.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540"/>
              <a:buFont typeface="Noto Sans Symbols"/>
              <a:buChar char="○"/>
            </a:pPr>
            <a:r>
              <a:rPr b="1" i="0" lang="pt-BR" sz="2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Setores (pizza):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0825" lvl="2" marL="91440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■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Comparação de parcelas em relação ao total, preferencialmente em percentuais.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1540"/>
              <a:buFont typeface="Noto Sans Symbols"/>
              <a:buChar char="○"/>
            </a:pPr>
            <a:r>
              <a:rPr b="1" i="0" lang="pt-BR" sz="2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Polares: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0825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■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Tem grande aplicação na análise de séries mensais.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109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0"/>
          <p:cNvSpPr txBox="1"/>
          <p:nvPr>
            <p:ph idx="4294967295" type="body"/>
          </p:nvPr>
        </p:nvSpPr>
        <p:spPr>
          <a:xfrm>
            <a:off x="428760" y="1500120"/>
            <a:ext cx="8214480" cy="3106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40"/>
              <a:buFont typeface="Noto Sans Symbols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Uso mais adequado dos principais gráficos estatísticos: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34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ts val="2200"/>
              <a:buFont typeface="Noto Sans Symbols"/>
              <a:buChar char="○"/>
            </a:pPr>
            <a:r>
              <a:rPr b="1" i="0" lang="pt-BR" sz="22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Curvas: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■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Grande volume de dados.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■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Representação de séries temporais.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■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Representar a flutuação dos dados.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■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Estudos de tendências e mudanças de tempo.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■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Comparação de distribuições de frequência.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2000"/>
              <a:buFont typeface="Noto Sans Symbols"/>
              <a:buChar char="■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Estudos populacionais.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10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idx="4294967295" type="body"/>
          </p:nvPr>
        </p:nvSpPr>
        <p:spPr>
          <a:xfrm>
            <a:off x="539640" y="1869750"/>
            <a:ext cx="4039560" cy="2962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◻"/>
            </a:pPr>
            <a:r>
              <a:rPr b="0" i="0" lang="pt-BR" sz="3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Título.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◻"/>
            </a:pPr>
            <a:r>
              <a:rPr b="0" i="0" lang="pt-BR" sz="3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Cabeçalho.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◻"/>
            </a:pPr>
            <a:r>
              <a:rPr b="0" i="0" lang="pt-BR" sz="3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Coluna indicadora.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◻"/>
            </a:pPr>
            <a:r>
              <a:rPr b="0" i="0" lang="pt-BR" sz="3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Linha de corpo.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◻"/>
            </a:pPr>
            <a:r>
              <a:rPr b="0" i="0" lang="pt-BR" sz="3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Coluna de corpo.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7"/>
          <p:cNvSpPr txBox="1"/>
          <p:nvPr>
            <p:ph idx="4294967295" type="body"/>
          </p:nvPr>
        </p:nvSpPr>
        <p:spPr>
          <a:xfrm>
            <a:off x="4644000" y="1815750"/>
            <a:ext cx="4041000" cy="2962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680"/>
              <a:buFont typeface="Noto Sans Symbols"/>
              <a:buChar char="◻"/>
            </a:pPr>
            <a:r>
              <a:rPr b="0" i="0" lang="pt-BR" sz="2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Traço.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680"/>
              <a:buFont typeface="Noto Sans Symbols"/>
              <a:buChar char="◻"/>
            </a:pPr>
            <a:r>
              <a:rPr b="0" i="0" lang="pt-BR" sz="2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Fonte.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680"/>
              <a:buFont typeface="Noto Sans Symbols"/>
              <a:buChar char="◻"/>
            </a:pPr>
            <a:r>
              <a:rPr b="0" i="0" lang="pt-BR" sz="2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Nota.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680"/>
              <a:buFont typeface="Noto Sans Symbols"/>
              <a:buChar char="◻"/>
            </a:pPr>
            <a:r>
              <a:rPr b="0" i="0" lang="pt-BR" sz="2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Nota </a:t>
            </a:r>
            <a:r>
              <a:rPr lang="pt-BR" sz="2800">
                <a:latin typeface="Twentieth Century"/>
                <a:ea typeface="Twentieth Century"/>
                <a:cs typeface="Twentieth Century"/>
                <a:sym typeface="Twentieth Century"/>
              </a:rPr>
              <a:t>específica</a:t>
            </a:r>
            <a:r>
              <a:rPr b="0" i="0" lang="pt-BR" sz="2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7"/>
          <p:cNvSpPr txBox="1"/>
          <p:nvPr>
            <p:ph idx="4294967295" type="body"/>
          </p:nvPr>
        </p:nvSpPr>
        <p:spPr>
          <a:xfrm>
            <a:off x="467640" y="1275480"/>
            <a:ext cx="6447960" cy="4317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wentieth Century"/>
              <a:buNone/>
            </a:pPr>
            <a:r>
              <a:rPr b="1" i="0" lang="pt-BR" sz="2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Composição: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7"/>
          <p:cNvSpPr txBox="1"/>
          <p:nvPr>
            <p:ph idx="4294967295" type="title"/>
          </p:nvPr>
        </p:nvSpPr>
        <p:spPr>
          <a:xfrm>
            <a:off x="533520" y="204660"/>
            <a:ext cx="8152560" cy="652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11"/>
          <p:cNvSpPr txBox="1"/>
          <p:nvPr>
            <p:ph idx="4294967295" type="body"/>
          </p:nvPr>
        </p:nvSpPr>
        <p:spPr>
          <a:xfrm>
            <a:off x="428760" y="1428840"/>
            <a:ext cx="8143200" cy="3285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25000" lnSpcReduction="20000"/>
          </a:bodyPr>
          <a:lstStyle/>
          <a:p>
            <a:pPr indent="-38100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●"/>
            </a:pPr>
            <a:r>
              <a:rPr b="1" i="0" lang="pt-BR" sz="9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Uso mais adequado dos principais gráficos estatísticos: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23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○"/>
            </a:pPr>
            <a:r>
              <a:rPr b="1" i="0" lang="pt-BR" sz="8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Pontos: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0825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0" i="0" lang="pt-BR" sz="8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Estudos de correlação entre variáveis.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5748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ct val="71022"/>
              <a:buFont typeface="Noto Sans Symbols"/>
              <a:buChar char="○"/>
            </a:pPr>
            <a:r>
              <a:rPr b="1" i="0" lang="pt-BR" sz="8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Histogramas</a:t>
            </a:r>
            <a:r>
              <a:rPr b="1" i="0" lang="pt-BR" sz="62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 b="0" i="0" sz="6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0825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0" i="0" lang="pt-BR" sz="8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Representar distribuições de frequências.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5748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ct val="71022"/>
              <a:buFont typeface="Noto Sans Symbols"/>
              <a:buChar char="○"/>
            </a:pPr>
            <a:r>
              <a:rPr b="1" i="0" lang="pt-BR" sz="8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Cartogramas</a:t>
            </a:r>
            <a:r>
              <a:rPr b="1" i="0" lang="pt-BR" sz="62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 b="0" i="0" sz="6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0825" lvl="2" marL="91440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0" i="0" lang="pt-BR" sz="8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Representar séries estatísticas associando-as aos locais de ocorrência.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858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D8047"/>
              </a:buClr>
              <a:buSzPct val="71022"/>
              <a:buFont typeface="Noto Sans Symbols"/>
              <a:buChar char="○"/>
            </a:pPr>
            <a:r>
              <a:rPr b="1" i="0" lang="pt-BR" sz="8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Boxplot</a:t>
            </a:r>
            <a:r>
              <a:rPr b="1" i="0" lang="pt-BR" sz="625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 b="0" i="0" sz="6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0825" lvl="2" marL="91440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ct val="100000"/>
              <a:buFont typeface="Noto Sans Symbols"/>
              <a:buChar char="■"/>
            </a:pPr>
            <a:r>
              <a:rPr b="0" i="0" lang="pt-BR" sz="8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Adequado para analisar conjuntos de dados univariados, ou seja, dados de uma única variável.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0" marR="0" rtl="0" algn="just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11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Gráficas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2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wentieth Century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Referências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112"/>
          <p:cNvSpPr txBox="1"/>
          <p:nvPr>
            <p:ph idx="4294967295" type="body"/>
          </p:nvPr>
        </p:nvSpPr>
        <p:spPr>
          <a:xfrm>
            <a:off x="856080" y="1508760"/>
            <a:ext cx="7428600" cy="2342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200"/>
              <a:buFont typeface="Noto Sans Symbols"/>
              <a:buChar char="◻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FARIA, José Cláudio. Apostila do curso de CET018 – Elementos de Estatística do curso de Agronomia da Universidade Estadual de Santa Cruz, Ilhéus, Bahia. 10ª ed.; 2009.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200"/>
              <a:buFont typeface="Noto Sans Symbols"/>
              <a:buChar char="◻"/>
            </a:pP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IBGE. </a:t>
            </a:r>
            <a:r>
              <a:rPr b="0" i="1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Normas de apresentação tabular</a:t>
            </a:r>
            <a:r>
              <a:rPr b="0" i="0" lang="pt-BR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3ª ed. Rio de Janeiro: IBGE; 1993.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250" y="1200150"/>
            <a:ext cx="5383375" cy="37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8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>
            <p:ph idx="4294967295" type="body"/>
          </p:nvPr>
        </p:nvSpPr>
        <p:spPr>
          <a:xfrm>
            <a:off x="683650" y="1178824"/>
            <a:ext cx="7428600" cy="25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90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◻"/>
            </a:pPr>
            <a:r>
              <a:rPr b="1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Título:</a:t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00"/>
              <a:buFont typeface="Twentieth Century"/>
              <a:buChar char="●"/>
            </a:pP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Número: Usado para identificar a composição.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■"/>
            </a:pP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Exemplo: Tabela </a:t>
            </a:r>
            <a:r>
              <a:rPr b="1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4.1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wentieth Century"/>
              <a:buChar char="●"/>
            </a:pP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Título: Composto da descrição do conteúdo e o local de referência.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■"/>
            </a:pP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Exemplo: Tabela 4.1 – </a:t>
            </a:r>
            <a:r>
              <a:rPr b="1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 que e onde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400"/>
              <a:buFont typeface="Twentieth Century"/>
              <a:buChar char="●"/>
            </a:pP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de referência: Identifica o período referente aos dados e as informações.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2" marL="914400" marR="0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■"/>
            </a:pPr>
            <a:r>
              <a:rPr b="0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Exemplo: Tabela 4.1 – </a:t>
            </a:r>
            <a:r>
              <a:rPr b="1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 que e onde – quando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9"/>
          <p:cNvSpPr txBox="1"/>
          <p:nvPr>
            <p:ph idx="4294967295" type="title"/>
          </p:nvPr>
        </p:nvSpPr>
        <p:spPr>
          <a:xfrm>
            <a:off x="612720" y="171450"/>
            <a:ext cx="815256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9"/>
          <p:cNvSpPr txBox="1"/>
          <p:nvPr/>
        </p:nvSpPr>
        <p:spPr>
          <a:xfrm>
            <a:off x="685600" y="3928600"/>
            <a:ext cx="7424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b="1"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OBS</a:t>
            </a:r>
            <a:r>
              <a:rPr lang="pt-B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Algumas instituições adotam sua preferência quanto a palavra ‘tabela’. Deve ser preferencialmente escrito com todas ou a primeira letra maiúscula. O mais importante, entretanto, é a padronização ao longo do texto.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idx="4294967295" type="body"/>
          </p:nvPr>
        </p:nvSpPr>
        <p:spPr>
          <a:xfrm>
            <a:off x="683650" y="1178824"/>
            <a:ext cx="7428600" cy="25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90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Noto Sans Symbols"/>
              <a:buChar char="◻"/>
            </a:pPr>
            <a:r>
              <a:rPr b="1" i="0" lang="pt-BR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Título:</a:t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Twentieth Century"/>
              <a:buChar char="●"/>
            </a:pPr>
            <a:r>
              <a:rPr lang="pt-BR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Deve preferencialmente ser escrito com todas ou a primeira letra maiúscula, seguindo o mesmo padrão definido na escrita pela instituição.</a:t>
            </a: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2900" lvl="0" marL="457200" rtl="0" algn="just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wentieth Century"/>
              <a:buChar char="●"/>
            </a:pPr>
            <a:r>
              <a:rPr lang="pt-BR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 elementos do título devem ser separados por hífen.</a:t>
            </a: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rtl="0" algn="just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2900" lvl="0" marL="457200" rtl="0" algn="just"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ts val="1800"/>
              <a:buFont typeface="Twentieth Century"/>
              <a:buChar char="●"/>
            </a:pPr>
            <a:r>
              <a:rPr lang="pt-BR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Quando a descrição do conteúdo utilizar mais de uma linha, a segunda e as demais linhas devem ser alinhadas sob a primeira letra da primeira linha do título.</a:t>
            </a: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95250" lvl="2" marL="0" rtl="0" algn="l">
              <a:spcBef>
                <a:spcPts val="499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■"/>
            </a:pPr>
            <a:r>
              <a:rPr lang="pt-BR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Exemplo: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wentieth Century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0"/>
          <p:cNvSpPr txBox="1"/>
          <p:nvPr>
            <p:ph idx="4294967295" type="title"/>
          </p:nvPr>
        </p:nvSpPr>
        <p:spPr>
          <a:xfrm>
            <a:off x="612720" y="171450"/>
            <a:ext cx="8152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F55"/>
              </a:buClr>
              <a:buSzPts val="4400"/>
              <a:buFont typeface="Times New Roman"/>
              <a:buNone/>
            </a:pPr>
            <a:r>
              <a:rPr b="0" i="0" lang="pt-BR" sz="4400" u="none" cap="none" strike="noStrike">
                <a:solidFill>
                  <a:srgbClr val="775F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Apresentações Tabulares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0"/>
          <p:cNvSpPr txBox="1"/>
          <p:nvPr/>
        </p:nvSpPr>
        <p:spPr>
          <a:xfrm>
            <a:off x="1270825" y="4368950"/>
            <a:ext cx="12258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Tabela 4.1 </a:t>
            </a:r>
            <a:r>
              <a:rPr lang="pt-BR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–</a:t>
            </a: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60"/>
          <p:cNvSpPr txBox="1"/>
          <p:nvPr/>
        </p:nvSpPr>
        <p:spPr>
          <a:xfrm>
            <a:off x="2188250" y="4368950"/>
            <a:ext cx="6482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499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Número de estabelecimentos destinado exclusivamente à comercialização                                        de hortifrutigranjeiros fiscalizados por região administrativa, Bahia – 2003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93" name="Google Shape;393;p60"/>
          <p:cNvCxnSpPr>
            <a:stCxn id="392" idx="1"/>
            <a:endCxn id="392" idx="1"/>
          </p:cNvCxnSpPr>
          <p:nvPr/>
        </p:nvCxnSpPr>
        <p:spPr>
          <a:xfrm>
            <a:off x="2188250" y="45231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60"/>
          <p:cNvCxnSpPr>
            <a:stCxn id="392" idx="1"/>
          </p:cNvCxnSpPr>
          <p:nvPr/>
        </p:nvCxnSpPr>
        <p:spPr>
          <a:xfrm>
            <a:off x="2188250" y="45231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diano">
  <a:themeElements>
    <a:clrScheme name="Mediano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diano">
  <a:themeElements>
    <a:clrScheme name="Mediano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ediano">
  <a:themeElements>
    <a:clrScheme name="Mediano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